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7" r:id="rId2"/>
    <p:sldId id="264" r:id="rId3"/>
    <p:sldId id="265" r:id="rId4"/>
    <p:sldId id="287" r:id="rId5"/>
    <p:sldId id="288" r:id="rId6"/>
    <p:sldId id="289" r:id="rId7"/>
    <p:sldId id="304" r:id="rId8"/>
    <p:sldId id="290" r:id="rId9"/>
    <p:sldId id="292" r:id="rId10"/>
    <p:sldId id="293" r:id="rId11"/>
    <p:sldId id="294" r:id="rId12"/>
    <p:sldId id="291" r:id="rId13"/>
    <p:sldId id="295" r:id="rId14"/>
    <p:sldId id="296" r:id="rId15"/>
    <p:sldId id="297" r:id="rId16"/>
    <p:sldId id="298" r:id="rId17"/>
    <p:sldId id="299" r:id="rId18"/>
    <p:sldId id="302" r:id="rId19"/>
    <p:sldId id="303" r:id="rId20"/>
    <p:sldId id="310" r:id="rId21"/>
    <p:sldId id="301" r:id="rId22"/>
    <p:sldId id="309" r:id="rId23"/>
    <p:sldId id="300" r:id="rId24"/>
    <p:sldId id="305" r:id="rId25"/>
    <p:sldId id="306" r:id="rId26"/>
    <p:sldId id="307" r:id="rId27"/>
    <p:sldId id="308" r:id="rId28"/>
    <p:sldId id="311" r:id="rId29"/>
    <p:sldId id="312" r:id="rId30"/>
    <p:sldId id="313" r:id="rId31"/>
    <p:sldId id="314" r:id="rId32"/>
    <p:sldId id="286" r:id="rId33"/>
    <p:sldId id="28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21D366-7321-4E9E-B471-1AF82A17AE44}">
          <p14:sldIdLst>
            <p14:sldId id="257"/>
            <p14:sldId id="264"/>
            <p14:sldId id="265"/>
            <p14:sldId id="287"/>
            <p14:sldId id="288"/>
            <p14:sldId id="289"/>
          </p14:sldIdLst>
        </p14:section>
        <p14:section name="Condition variable" id="{53FE4CF1-EC52-49CE-AA2B-DB5CEE0D8D7E}">
          <p14:sldIdLst>
            <p14:sldId id="304"/>
            <p14:sldId id="290"/>
            <p14:sldId id="292"/>
            <p14:sldId id="293"/>
            <p14:sldId id="294"/>
            <p14:sldId id="291"/>
            <p14:sldId id="295"/>
            <p14:sldId id="296"/>
            <p14:sldId id="297"/>
          </p14:sldIdLst>
        </p14:section>
        <p14:section name="std::latch" id="{ED4A5D61-0312-4FF0-8B18-DA0A621E8F37}">
          <p14:sldIdLst>
            <p14:sldId id="298"/>
            <p14:sldId id="299"/>
            <p14:sldId id="302"/>
            <p14:sldId id="303"/>
            <p14:sldId id="310"/>
            <p14:sldId id="301"/>
            <p14:sldId id="309"/>
          </p14:sldIdLst>
        </p14:section>
        <p14:section name="Stop threads" id="{D8C58052-CBC0-460D-A41B-DB802AD5BE53}">
          <p14:sldIdLst>
            <p14:sldId id="300"/>
            <p14:sldId id="305"/>
            <p14:sldId id="306"/>
            <p14:sldId id="307"/>
            <p14:sldId id="308"/>
            <p14:sldId id="311"/>
            <p14:sldId id="312"/>
            <p14:sldId id="313"/>
            <p14:sldId id="314"/>
            <p14:sldId id="286"/>
            <p14:sldId id="285"/>
          </p14:sldIdLst>
        </p14:section>
      </p14:sectionLst>
    </p:ex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0" autoAdjust="0"/>
    <p:restoredTop sz="69249" autoAdjust="0"/>
  </p:normalViewPr>
  <p:slideViewPr>
    <p:cSldViewPr snapToGrid="0" showGuides="1">
      <p:cViewPr varScale="1">
        <p:scale>
          <a:sx n="65" d="100"/>
          <a:sy n="65" d="100"/>
        </p:scale>
        <p:origin x="2328" y="288"/>
      </p:cViewPr>
      <p:guideLst>
        <p:guide orient="horz" pos="2205"/>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81A67-A27B-4083-940C-241E42A8E894}" type="datetimeFigureOut">
              <a:rPr lang="en-US" smtClean="0"/>
              <a:t>3/3/2025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40D86D-1409-43B0-8811-9A559436DAB5}" type="slidenum">
              <a:rPr lang="en-US" smtClean="0"/>
              <a:t>‹#›</a:t>
            </a:fld>
            <a:endParaRPr lang="en-US"/>
          </a:p>
        </p:txBody>
      </p:sp>
    </p:spTree>
    <p:extLst>
      <p:ext uri="{BB962C8B-B14F-4D97-AF65-F5344CB8AC3E}">
        <p14:creationId xmlns:p14="http://schemas.microsoft.com/office/powerpoint/2010/main" val="3991755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AFB55F-6A40-4B48-8E84-03104FFED202}" type="slidenum">
              <a:rPr lang="en-US" smtClean="0"/>
              <a:t>1</a:t>
            </a:fld>
            <a:endParaRPr lang="en-US"/>
          </a:p>
        </p:txBody>
      </p:sp>
    </p:spTree>
    <p:extLst>
      <p:ext uri="{BB962C8B-B14F-4D97-AF65-F5344CB8AC3E}">
        <p14:creationId xmlns:p14="http://schemas.microsoft.com/office/powerpoint/2010/main" val="669653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Предположим, вы путешествуете на ночном поезде. Один из способов убедиться, что вы выйдете на правильной станции, — не спать всю ночь и обращать внимание на то, где останавливается поезд. Вы не пропустите свою станцию, но устанете, когда доберетесь туда. Кроме того, вы можете посмотреть расписание, чтобы узнать, когда должен прибыть поезд, поставить будильник немного раньше и лечь спать. Это было бы нормально; Вы не пропустите свою остановку, но если поезд задержится, вы проснетесь слишком рано. Также существует вероятность того, что батарейки вашего будильника разрядятся, и вы будете спать слишком долго и пропустите свой сон. Было бы идеально, если бы вы могли лечь спать и попросить кого-то или что-то разбудить вас, когда поезд прибывает на вашу станцию, когда бы она ни была.</a:t>
            </a:r>
          </a:p>
          <a:p>
            <a:endParaRPr lang="ru-RU" b="0" i="0" dirty="0">
              <a:solidFill>
                <a:srgbClr val="1A1A1A"/>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b="0" i="0" dirty="0">
                <a:solidFill>
                  <a:srgbClr val="1A1A1A"/>
                </a:solidFill>
                <a:effectLst/>
                <a:latin typeface="Segoe UI" panose="020B0502040204020203" pitchFamily="34" charset="0"/>
              </a:rPr>
              <a:t>Как это связано с потоками? Что ж, если один поток ждет второго потока для выполнения задачи, у него есть несколько вариантов. Во-первых, он может продолжать проверять флаг в общих данных (защищенных мьютексом) и заставить второй поток установить флаг, когда он завершит задачу. Это расточительно по двум причинам: поток тратит ценное время на повторную проверку флага, и когда мьютекс заблокирован ожидающим потоком, он не может быть заблокирован никаким другим потоком. Оба эти фактора работают против потока, выполняющего ожидание: если ожидающий поток выполняется, это ограничивает ресурсы выполнения, доступные для выполнения ожидаемого потока, и в то время как ожидающий поток заблокировал мьютекс, защищающий флаг, чтобы проверить его, ожидаемый поток не может заблокировать мьютекс, чтобы установить флаг, когда он будет завершен. Это похоже на то, как если бы вы не спали всю ночь, разговаривая с машинистом поезда: ему приходится вести поезд медленнее, потому что вы постоянно отвлекаете его, поэтому дорога занимает больше времени. Аналогичным образом, ожидающий поток потребляет ресурсы, которые могли бы быть использованы другими потоками в системе, и может в конечном итоге ожидать дольше, чем это необходимо.</a:t>
            </a:r>
            <a:endParaRPr lang="en-US" dirty="0"/>
          </a:p>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4</a:t>
            </a:fld>
            <a:endParaRPr lang="en-US"/>
          </a:p>
        </p:txBody>
      </p:sp>
    </p:spTree>
    <p:extLst>
      <p:ext uri="{BB962C8B-B14F-4D97-AF65-F5344CB8AC3E}">
        <p14:creationId xmlns:p14="http://schemas.microsoft.com/office/powerpoint/2010/main" val="4024356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5</a:t>
            </a:fld>
            <a:endParaRPr lang="en-US"/>
          </a:p>
        </p:txBody>
      </p:sp>
    </p:spTree>
    <p:extLst>
      <p:ext uri="{BB962C8B-B14F-4D97-AF65-F5344CB8AC3E}">
        <p14:creationId xmlns:p14="http://schemas.microsoft.com/office/powerpoint/2010/main" val="367309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Второй вариант заключается в том, чтобы ожидающий поток находился в спящем режиме в течение коротких периодов времени между проверками с помощью функции </a:t>
            </a:r>
            <a:r>
              <a:rPr lang="ru-RU" b="0" i="0" dirty="0" err="1">
                <a:solidFill>
                  <a:srgbClr val="1A1A1A"/>
                </a:solidFill>
                <a:effectLst/>
                <a:latin typeface="Segoe UI" panose="020B0502040204020203" pitchFamily="34" charset="0"/>
              </a:rPr>
              <a:t>std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this_thread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sleep_for</a:t>
            </a:r>
            <a:r>
              <a:rPr lang="ru-RU" b="0" i="0" dirty="0">
                <a:solidFill>
                  <a:srgbClr val="1A1A1A"/>
                </a:solidFill>
                <a:effectLst/>
                <a:latin typeface="Segoe UI" panose="020B0502040204020203" pitchFamily="34" charset="0"/>
              </a:rPr>
              <a:t>()</a:t>
            </a:r>
            <a:endParaRPr lang="en-US" b="0" i="0" dirty="0">
              <a:solidFill>
                <a:srgbClr val="1A1A1A"/>
              </a:solidFill>
              <a:effectLst/>
              <a:latin typeface="Segoe UI" panose="020B0502040204020203" pitchFamily="34" charset="0"/>
            </a:endParaRPr>
          </a:p>
          <a:p>
            <a:endParaRPr lang="en-US" b="0" i="0" dirty="0">
              <a:solidFill>
                <a:srgbClr val="1A1A1A"/>
              </a:solidFill>
              <a:effectLst/>
              <a:latin typeface="Segoe UI" panose="020B0502040204020203" pitchFamily="34" charset="0"/>
            </a:endParaRPr>
          </a:p>
          <a:p>
            <a:r>
              <a:rPr lang="ru-RU" b="0" i="0" dirty="0">
                <a:solidFill>
                  <a:srgbClr val="1A1A1A"/>
                </a:solidFill>
                <a:effectLst/>
                <a:latin typeface="Segoe UI" panose="020B0502040204020203" pitchFamily="34" charset="0"/>
              </a:rPr>
              <a:t>Это улучшение, потому что поток не тратит время на обработку, пока он спит, но трудно правильно определить период сна.</a:t>
            </a:r>
          </a:p>
          <a:p>
            <a:r>
              <a:rPr lang="ru-RU" b="0" i="0" dirty="0">
                <a:solidFill>
                  <a:srgbClr val="1A1A1A"/>
                </a:solidFill>
                <a:effectLst/>
                <a:latin typeface="Segoe UI" panose="020B0502040204020203" pitchFamily="34" charset="0"/>
              </a:rPr>
              <a:t>Слишком короткий сон между проверками и поток все равно тратит время обработки на проверку;</a:t>
            </a:r>
          </a:p>
          <a:p>
            <a:r>
              <a:rPr lang="ru-RU" b="0" i="0" dirty="0">
                <a:solidFill>
                  <a:srgbClr val="1A1A1A"/>
                </a:solidFill>
                <a:effectLst/>
                <a:latin typeface="Segoe UI" panose="020B0502040204020203" pitchFamily="34" charset="0"/>
              </a:rPr>
              <a:t>Слишком долгий сон, и поток будет продолжать спать, даже когда задача, которую он ожидает, будет выполнена, что приведет к задержке.</a:t>
            </a:r>
          </a:p>
          <a:p>
            <a:r>
              <a:rPr lang="ru-RU" b="0" i="0" dirty="0">
                <a:solidFill>
                  <a:srgbClr val="1A1A1A"/>
                </a:solidFill>
                <a:effectLst/>
                <a:latin typeface="Segoe UI" panose="020B0502040204020203" pitchFamily="34" charset="0"/>
              </a:rPr>
              <a:t>Такое переполнение редко оказывает непосредственное влияние на работу программы, но это может означать пропуск кадров в динамичной игре или переполнение временного отрезка в приложении реального времени.</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6</a:t>
            </a:fld>
            <a:endParaRPr lang="en-US"/>
          </a:p>
        </p:txBody>
      </p:sp>
    </p:spTree>
    <p:extLst>
      <p:ext uri="{BB962C8B-B14F-4D97-AF65-F5344CB8AC3E}">
        <p14:creationId xmlns:p14="http://schemas.microsoft.com/office/powerpoint/2010/main" val="488054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Третий и предпочтительный вариант — использовать средства из стандартной библиотеки C++ для ожидания самого события. Самым основным механизмом ожидания события, которое будет инициировано другим потоком (например, наличия дополнительной работы в конвейере, упомянутого ранее), является условная переменная. Концептуально</a:t>
            </a:r>
            <a:r>
              <a:rPr lang="en-US" b="0" i="0" dirty="0">
                <a:solidFill>
                  <a:srgbClr val="1A1A1A"/>
                </a:solidFill>
                <a:effectLst/>
                <a:latin typeface="Segoe UI" panose="020B0502040204020203" pitchFamily="34" charset="0"/>
              </a:rPr>
              <a:t>,</a:t>
            </a:r>
            <a:r>
              <a:rPr lang="ru-RU" b="0" i="0" dirty="0">
                <a:solidFill>
                  <a:srgbClr val="1A1A1A"/>
                </a:solidFill>
                <a:effectLst/>
                <a:latin typeface="Segoe UI" panose="020B0502040204020203" pitchFamily="34" charset="0"/>
              </a:rPr>
              <a:t> условная переменная связана с событием или другим условием, и один или несколько потоков могут ожидать выполнения этого условия. Когда поток определил, что условие выполнено, он может уведомить один или несколько потоков, ожидающих изменения условия, чтобы разбудить их и позволить им продолжить обработку.</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8</a:t>
            </a:fld>
            <a:endParaRPr lang="en-US"/>
          </a:p>
        </p:txBody>
      </p:sp>
    </p:spTree>
    <p:extLst>
      <p:ext uri="{BB962C8B-B14F-4D97-AF65-F5344CB8AC3E}">
        <p14:creationId xmlns:p14="http://schemas.microsoft.com/office/powerpoint/2010/main" val="279050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12</a:t>
            </a:fld>
            <a:endParaRPr lang="en-US"/>
          </a:p>
        </p:txBody>
      </p:sp>
    </p:spTree>
    <p:extLst>
      <p:ext uri="{BB962C8B-B14F-4D97-AF65-F5344CB8AC3E}">
        <p14:creationId xmlns:p14="http://schemas.microsoft.com/office/powerpoint/2010/main" val="4235565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15</a:t>
            </a:fld>
            <a:endParaRPr lang="en-US"/>
          </a:p>
        </p:txBody>
      </p:sp>
    </p:spTree>
    <p:extLst>
      <p:ext uri="{BB962C8B-B14F-4D97-AF65-F5344CB8AC3E}">
        <p14:creationId xmlns:p14="http://schemas.microsoft.com/office/powerpoint/2010/main" val="4193224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19</a:t>
            </a:fld>
            <a:endParaRPr lang="en-US"/>
          </a:p>
        </p:txBody>
      </p:sp>
    </p:spTree>
    <p:extLst>
      <p:ext uri="{BB962C8B-B14F-4D97-AF65-F5344CB8AC3E}">
        <p14:creationId xmlns:p14="http://schemas.microsoft.com/office/powerpoint/2010/main" val="2884007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D534B-A6AF-65FD-E801-6AA58D9D7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B2731D-7764-B810-4DE6-EFEC6FF671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6B64FF-4361-8A20-8632-A7357C4E5F50}"/>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814259B1-BCF5-E9E4-5DC1-A0E7FB34B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2078E0-C2F7-7889-A85C-AEB7F30C59C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5093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C5DC-6526-8DE1-FD88-D04D333927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DF879-56A4-E5E8-0C9C-6B1CFBABC8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7FA286-1207-DBA2-EA14-1A5B1DF491AB}"/>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6F2D0F58-DE4D-21AA-7FBF-5E6395FA30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CA1BC4-3E61-F68B-63AA-A46453EF1CF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31696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0935F9-8F87-75E1-FD10-0D2519C7AF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E6B2D0-EDCD-04ED-374A-DD406C0DF6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781ED0-C0A0-A33C-BF28-ACF1E442E000}"/>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A687E4BA-3647-8657-5F57-15CEC51BB4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C67EA-5E3D-41B7-F8BB-EF7B5CD409D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627381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2129-36EC-F59A-E517-4AE8C0F426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EB90D9-C1D5-53E2-6F3E-B5D41EE977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7264F9-DAD5-4879-8AB1-37BF95F40D82}"/>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88055842-F7DB-7A7D-1C0E-AFFCBC86C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319B0-0BDE-6FEA-C9CE-9D47CC287F27}"/>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629468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C97F7-76ED-7011-F138-E869A5247E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70DBCF-9801-0CD0-80D6-3F447D74761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EBA715-0CC9-5B9C-18CF-61BDF80E6C8E}"/>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2743B509-CF39-AD98-5B9F-6F587A46A3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74C96F-9DB3-A7C7-7684-A6D19B1ECAB1}"/>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9710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52573-6F50-BDB4-D64E-0EA61F6F0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B447B1-2CE0-DD8E-6AA7-1D71BCB169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EBAA8E-0111-1C0D-1995-BAF9D0B4D8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DEFB7E-2F96-B516-E4C4-FE880B92D66D}"/>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6" name="Footer Placeholder 5">
            <a:extLst>
              <a:ext uri="{FF2B5EF4-FFF2-40B4-BE49-F238E27FC236}">
                <a16:creationId xmlns:a16="http://schemas.microsoft.com/office/drawing/2014/main" id="{6D54C964-F35F-1C34-CFF5-6D2BE76B6D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C37BFC-C04F-FDE7-1C5E-0E27EDE85C74}"/>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08996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6093F-8967-AE7C-5F1B-469F7B5F4F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441410-333F-199D-FAEF-B7E8E2241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8F0024-0881-46A2-51B7-982D4F4C5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722088-D942-59C3-B01C-15738ADE28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0CCBFD-239F-B16A-FB41-D184A81137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ABE7A7-F321-1F82-486C-840159558528}"/>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8" name="Footer Placeholder 7">
            <a:extLst>
              <a:ext uri="{FF2B5EF4-FFF2-40B4-BE49-F238E27FC236}">
                <a16:creationId xmlns:a16="http://schemas.microsoft.com/office/drawing/2014/main" id="{CB027A04-391E-89F7-BFFA-811FB328DE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236C0C-4462-0CE6-C0CF-4B724D6B48A2}"/>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45424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0ED1-E045-5879-2239-6CF5C404EF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D1E778-7F1D-EF5E-EEF7-4818E0F57C97}"/>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4" name="Footer Placeholder 3">
            <a:extLst>
              <a:ext uri="{FF2B5EF4-FFF2-40B4-BE49-F238E27FC236}">
                <a16:creationId xmlns:a16="http://schemas.microsoft.com/office/drawing/2014/main" id="{CEBEFE2F-792D-2D06-A5D4-438C959AFB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96091-370F-F4E1-14F0-848B8256AD3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344118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9CE108-E833-D2C8-21FA-F53422A37D0F}"/>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3" name="Footer Placeholder 2">
            <a:extLst>
              <a:ext uri="{FF2B5EF4-FFF2-40B4-BE49-F238E27FC236}">
                <a16:creationId xmlns:a16="http://schemas.microsoft.com/office/drawing/2014/main" id="{642E8860-D7FB-EA40-D280-809C91D79C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63219E-EFDA-81ED-A397-CE586F6EA6B3}"/>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055542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06CAE-1701-A719-EA99-F0D91409B4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A81DDF-3F4C-05B6-8145-DFEF2AE77E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64061A-05F1-3202-44CE-A30ED63A8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46C9E7-259F-EDF3-0908-D55526AF8C85}"/>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6" name="Footer Placeholder 5">
            <a:extLst>
              <a:ext uri="{FF2B5EF4-FFF2-40B4-BE49-F238E27FC236}">
                <a16:creationId xmlns:a16="http://schemas.microsoft.com/office/drawing/2014/main" id="{CC115CC9-295B-0269-3314-C3F56891A9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E94882-B6A9-A334-945F-1BDAECCED666}"/>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2494777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331C-EF23-165A-DB9E-C64FAC3BF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6F2B43-92D8-9B53-B80B-07CF8E5D36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0EB1E2-8C85-BB65-94AD-57DDF6A855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8AA67C-F130-FC8C-ECA4-4DFCAFDF2A53}"/>
              </a:ext>
            </a:extLst>
          </p:cNvPr>
          <p:cNvSpPr>
            <a:spLocks noGrp="1"/>
          </p:cNvSpPr>
          <p:nvPr>
            <p:ph type="dt" sz="half" idx="10"/>
          </p:nvPr>
        </p:nvSpPr>
        <p:spPr/>
        <p:txBody>
          <a:bodyPr/>
          <a:lstStyle/>
          <a:p>
            <a:fld id="{93C95F23-F574-4C00-9B25-D94C8E69B068}" type="datetimeFigureOut">
              <a:rPr lang="en-US" smtClean="0"/>
              <a:t>3/3/2025</a:t>
            </a:fld>
            <a:endParaRPr lang="en-US"/>
          </a:p>
        </p:txBody>
      </p:sp>
      <p:sp>
        <p:nvSpPr>
          <p:cNvPr id="6" name="Footer Placeholder 5">
            <a:extLst>
              <a:ext uri="{FF2B5EF4-FFF2-40B4-BE49-F238E27FC236}">
                <a16:creationId xmlns:a16="http://schemas.microsoft.com/office/drawing/2014/main" id="{B3BFFBD6-94D0-F263-A675-E4CD703804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972E05-13C4-BD37-B083-A3EF5E25881A}"/>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655636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A1EC3-25D6-57CE-99DC-2AF2BC127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01F670-12C1-CE1C-0CAB-31FB9C0875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797D7-5848-8CBF-CFD1-3BE99CFC6C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3C95F23-F574-4C00-9B25-D94C8E69B068}" type="datetimeFigureOut">
              <a:rPr lang="en-US" smtClean="0"/>
              <a:t>3/3/2025</a:t>
            </a:fld>
            <a:endParaRPr lang="en-US"/>
          </a:p>
        </p:txBody>
      </p:sp>
      <p:sp>
        <p:nvSpPr>
          <p:cNvPr id="5" name="Footer Placeholder 4">
            <a:extLst>
              <a:ext uri="{FF2B5EF4-FFF2-40B4-BE49-F238E27FC236}">
                <a16:creationId xmlns:a16="http://schemas.microsoft.com/office/drawing/2014/main" id="{EF3B12AB-B38C-C36A-1C31-960B8BDAC6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7906F2E-FB57-0F30-5944-4E9F97F96B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ACDEE8-9725-4AC1-A531-F3EF2425F9C0}" type="slidenum">
              <a:rPr lang="en-US" smtClean="0"/>
              <a:t>‹#›</a:t>
            </a:fld>
            <a:endParaRPr lang="en-US"/>
          </a:p>
        </p:txBody>
      </p:sp>
    </p:spTree>
    <p:extLst>
      <p:ext uri="{BB962C8B-B14F-4D97-AF65-F5344CB8AC3E}">
        <p14:creationId xmlns:p14="http://schemas.microsoft.com/office/powerpoint/2010/main" val="2657946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en.cppreference.com/w/cpp/thread/latch"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en.cppreference.com/w/cpp/thread/stop_source" TargetMode="External"/><Relationship Id="rId2" Type="http://schemas.openxmlformats.org/officeDocument/2006/relationships/hyperlink" Target="https://en.cppreference.com/w/cpp/thread/stop_token"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en.cppreference.com/w/cpp/thread/stop_callback" TargetMode="Externa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en.cppreference.com/w/cpp/thread/condition_variable"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cubes with blue and pink lights&#10;&#10;Description automatically generated">
            <a:extLst>
              <a:ext uri="{FF2B5EF4-FFF2-40B4-BE49-F238E27FC236}">
                <a16:creationId xmlns:a16="http://schemas.microsoft.com/office/drawing/2014/main" id="{F213C7D8-ACB8-0234-E409-058A820021ED}"/>
              </a:ext>
            </a:extLst>
          </p:cNvPr>
          <p:cNvPicPr>
            <a:picLocks noChangeAspect="1"/>
          </p:cNvPicPr>
          <p:nvPr/>
        </p:nvPicPr>
        <p:blipFill>
          <a:blip r:embed="rId3">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47D399E1-33FD-FB31-1D48-33E0470F1E25}"/>
              </a:ext>
            </a:extLst>
          </p:cNvPr>
          <p:cNvSpPr>
            <a:spLocks noGrp="1"/>
          </p:cNvSpPr>
          <p:nvPr>
            <p:ph type="ctrTitle"/>
          </p:nvPr>
        </p:nvSpPr>
        <p:spPr>
          <a:xfrm>
            <a:off x="845127" y="1801091"/>
            <a:ext cx="10183091" cy="3375594"/>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941001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8135-B992-AD56-637C-74E99C0D0B32}"/>
              </a:ext>
            </a:extLst>
          </p:cNvPr>
          <p:cNvSpPr>
            <a:spLocks noGrp="1"/>
          </p:cNvSpPr>
          <p:nvPr>
            <p:ph type="title"/>
          </p:nvPr>
        </p:nvSpPr>
        <p:spPr/>
        <p:txBody>
          <a:bodyPr/>
          <a:lstStyle/>
          <a:p>
            <a:r>
              <a:rPr lang="ru-RU" dirty="0"/>
              <a:t>Ложные пробуждения</a:t>
            </a:r>
            <a:r>
              <a:rPr lang="en-US" dirty="0"/>
              <a:t> (spurious wakeups)</a:t>
            </a:r>
          </a:p>
        </p:txBody>
      </p:sp>
      <p:sp>
        <p:nvSpPr>
          <p:cNvPr id="3" name="Content Placeholder 2">
            <a:extLst>
              <a:ext uri="{FF2B5EF4-FFF2-40B4-BE49-F238E27FC236}">
                <a16:creationId xmlns:a16="http://schemas.microsoft.com/office/drawing/2014/main" id="{837AC3DA-7826-54BF-FA7D-18BF23281FE2}"/>
              </a:ext>
            </a:extLst>
          </p:cNvPr>
          <p:cNvSpPr>
            <a:spLocks noGrp="1"/>
          </p:cNvSpPr>
          <p:nvPr>
            <p:ph idx="1"/>
          </p:nvPr>
        </p:nvSpPr>
        <p:spPr/>
        <p:txBody>
          <a:bodyPr/>
          <a:lstStyle/>
          <a:p>
            <a:r>
              <a:rPr lang="ru-RU" dirty="0"/>
              <a:t>Ситуация, когда поток, ожидающий на условной переменной пробуждается и обнаруживает, что условие ещё не выполнено</a:t>
            </a:r>
          </a:p>
          <a:p>
            <a:pPr lvl="1"/>
            <a:r>
              <a:rPr lang="ru-RU" dirty="0"/>
              <a:t>Поток пробуждается без причины</a:t>
            </a:r>
          </a:p>
          <a:p>
            <a:r>
              <a:rPr lang="ru-RU" dirty="0"/>
              <a:t>Поток может испытать ложные пробуждения: предикат иногда вызывается даже без вызова </a:t>
            </a:r>
            <a:r>
              <a:rPr lang="en-US" dirty="0" err="1">
                <a:latin typeface="Consolas" panose="020B0609020204030204" pitchFamily="49" charset="0"/>
              </a:rPr>
              <a:t>notify_one</a:t>
            </a:r>
            <a:r>
              <a:rPr lang="en-US" dirty="0"/>
              <a:t> </a:t>
            </a:r>
            <a:r>
              <a:rPr lang="ru-RU" dirty="0"/>
              <a:t>или </a:t>
            </a:r>
            <a:r>
              <a:rPr lang="en-US" dirty="0" err="1">
                <a:latin typeface="Consolas" panose="020B0609020204030204" pitchFamily="49" charset="0"/>
              </a:rPr>
              <a:t>notify_all</a:t>
            </a:r>
            <a:endParaRPr lang="ru-RU" dirty="0">
              <a:latin typeface="Consolas" panose="020B0609020204030204" pitchFamily="49" charset="0"/>
            </a:endParaRPr>
          </a:p>
          <a:p>
            <a:r>
              <a:rPr lang="ru-RU" dirty="0"/>
              <a:t>Следует всегда проверять выполнение условия</a:t>
            </a:r>
            <a:endParaRPr lang="en-US" dirty="0"/>
          </a:p>
          <a:p>
            <a:r>
              <a:rPr lang="ru-RU" dirty="0"/>
              <a:t>Функцию-предикат следует делать без побочных эффектов</a:t>
            </a:r>
          </a:p>
          <a:p>
            <a:pPr lvl="1"/>
            <a:r>
              <a:rPr lang="ru-RU" dirty="0"/>
              <a:t>В противном-случае они вызовутся несколько раз</a:t>
            </a:r>
            <a:endParaRPr lang="en-US" dirty="0"/>
          </a:p>
        </p:txBody>
      </p:sp>
    </p:spTree>
    <p:extLst>
      <p:ext uri="{BB962C8B-B14F-4D97-AF65-F5344CB8AC3E}">
        <p14:creationId xmlns:p14="http://schemas.microsoft.com/office/powerpoint/2010/main" val="229888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F16129-8A57-D020-244D-93AE8C4E6004}"/>
              </a:ext>
            </a:extLst>
          </p:cNvPr>
          <p:cNvSpPr txBox="1"/>
          <p:nvPr/>
        </p:nvSpPr>
        <p:spPr>
          <a:xfrm>
            <a:off x="0" y="221226"/>
            <a:ext cx="12192000" cy="5909310"/>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false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condition_variable</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waitingThread</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highlight>
                  <a:srgbClr val="FFFF00"/>
                </a:highlight>
                <a:latin typeface="Consolas" panose="020B0609020204030204" pitchFamily="49" charset="0"/>
              </a:rPr>
              <a:t>    </a:t>
            </a:r>
            <a:r>
              <a:rPr lang="en-US" b="0" dirty="0" err="1">
                <a:solidFill>
                  <a:srgbClr val="1F377F"/>
                </a:solidFill>
                <a:effectLst/>
                <a:highlight>
                  <a:srgbClr val="FFFF00"/>
                </a:highlight>
                <a:latin typeface="Consolas" panose="020B0609020204030204" pitchFamily="49" charset="0"/>
              </a:rPr>
              <a:t>cv</a:t>
            </a:r>
            <a:r>
              <a:rPr lang="en-US" b="0" dirty="0" err="1">
                <a:solidFill>
                  <a:srgbClr val="000000"/>
                </a:solidFill>
                <a:effectLst/>
                <a:highlight>
                  <a:srgbClr val="FFFF00"/>
                </a:highlight>
                <a:latin typeface="Consolas" panose="020B0609020204030204" pitchFamily="49" charset="0"/>
              </a:rPr>
              <a:t>.</a:t>
            </a:r>
            <a:r>
              <a:rPr lang="en-US" b="0" dirty="0" err="1">
                <a:solidFill>
                  <a:srgbClr val="74531F"/>
                </a:solidFill>
                <a:effectLst/>
                <a:highlight>
                  <a:srgbClr val="FFFF00"/>
                </a:highlight>
                <a:latin typeface="Consolas" panose="020B0609020204030204" pitchFamily="49" charset="0"/>
              </a:rPr>
              <a:t>wait</a:t>
            </a:r>
            <a:r>
              <a:rPr lang="en-US" b="0" dirty="0">
                <a:solidFill>
                  <a:srgbClr val="000000"/>
                </a:solidFill>
                <a:effectLst/>
                <a:highlight>
                  <a:srgbClr val="FFFF00"/>
                </a:highlight>
                <a:latin typeface="Consolas" panose="020B0609020204030204" pitchFamily="49" charset="0"/>
              </a:rPr>
              <a:t>(</a:t>
            </a:r>
            <a:r>
              <a:rPr lang="en-US" b="0" dirty="0" err="1">
                <a:solidFill>
                  <a:srgbClr val="1F377F"/>
                </a:solidFill>
                <a:effectLst/>
                <a:highlight>
                  <a:srgbClr val="FFFF00"/>
                </a:highlight>
                <a:latin typeface="Consolas" panose="020B0609020204030204" pitchFamily="49" charset="0"/>
              </a:rPr>
              <a:t>lk</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Никогда так не делайте, </a:t>
            </a:r>
            <a:r>
              <a:rPr lang="en-US" b="0" dirty="0">
                <a:solidFill>
                  <a:srgbClr val="008000"/>
                </a:solidFill>
                <a:effectLst/>
                <a:highlight>
                  <a:srgbClr val="FFFF00"/>
                </a:highlight>
                <a:latin typeface="Consolas" panose="020B0609020204030204" pitchFamily="49" charset="0"/>
              </a:rPr>
              <a:t>wait </a:t>
            </a:r>
            <a:r>
              <a:rPr lang="ru-RU" b="0" dirty="0">
                <a:solidFill>
                  <a:srgbClr val="008000"/>
                </a:solidFill>
                <a:effectLst/>
                <a:highlight>
                  <a:srgbClr val="FFFF00"/>
                </a:highlight>
                <a:latin typeface="Consolas" panose="020B0609020204030204" pitchFamily="49" charset="0"/>
              </a:rPr>
              <a:t>может завершиться до получения уведомления</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highlight>
                  <a:srgbClr val="FFFF00"/>
                </a:highlight>
                <a:latin typeface="Consolas" panose="020B0609020204030204" pitchFamily="49" charset="0"/>
              </a:rPr>
              <a:t>    </a:t>
            </a:r>
            <a:r>
              <a:rPr lang="en-US" b="0" dirty="0">
                <a:solidFill>
                  <a:srgbClr val="8A1BFF"/>
                </a:solidFill>
                <a:effectLst/>
                <a:highlight>
                  <a:srgbClr val="FFFF00"/>
                </a:highlight>
                <a:latin typeface="Consolas" panose="020B0609020204030204" pitchFamily="49" charset="0"/>
              </a:rPr>
              <a:t>assert</a:t>
            </a:r>
            <a:r>
              <a:rPr lang="en-US" b="0" dirty="0">
                <a:solidFill>
                  <a:srgbClr val="000000"/>
                </a:solidFill>
                <a:effectLst/>
                <a:highlight>
                  <a:srgbClr val="FFFF00"/>
                </a:highlight>
                <a:latin typeface="Consolas" panose="020B0609020204030204" pitchFamily="49" charset="0"/>
              </a:rPr>
              <a:t>(</a:t>
            </a:r>
            <a:r>
              <a:rPr lang="en-US" b="0" dirty="0">
                <a:solidFill>
                  <a:srgbClr val="1F377F"/>
                </a:solidFill>
                <a:effectLst/>
                <a:highlight>
                  <a:srgbClr val="FFFF00"/>
                </a:highlight>
                <a:latin typeface="Consolas" panose="020B0609020204030204" pitchFamily="49" charset="0"/>
              </a:rPr>
              <a:t>flag</a:t>
            </a:r>
            <a:r>
              <a:rPr lang="en-US" b="0" dirty="0">
                <a:solidFill>
                  <a:srgbClr val="000000"/>
                </a:solidFill>
                <a:effectLst/>
                <a:highlight>
                  <a:srgbClr val="FFFF00"/>
                </a:highlight>
                <a:latin typeface="Consolas" panose="020B0609020204030204" pitchFamily="49" charset="0"/>
              </a:rPr>
              <a:t> == </a:t>
            </a:r>
            <a:r>
              <a:rPr lang="en-US" b="0" dirty="0">
                <a:solidFill>
                  <a:srgbClr val="0000FF"/>
                </a:solidFill>
                <a:effectLst/>
                <a:highlight>
                  <a:srgbClr val="FFFF00"/>
                </a:highlight>
                <a:latin typeface="Consolas" panose="020B0609020204030204" pitchFamily="49" charset="0"/>
              </a:rPr>
              <a:t>true</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Условие (</a:t>
            </a:r>
            <a:r>
              <a:rPr lang="en-US" b="0" dirty="0">
                <a:solidFill>
                  <a:srgbClr val="008000"/>
                </a:solidFill>
                <a:effectLst/>
                <a:highlight>
                  <a:srgbClr val="FFFF00"/>
                </a:highlight>
                <a:latin typeface="Consolas" panose="020B0609020204030204" pitchFamily="49" charset="0"/>
              </a:rPr>
              <a:t>flag == true) </a:t>
            </a:r>
            <a:r>
              <a:rPr lang="ru-RU" b="0" dirty="0">
                <a:solidFill>
                  <a:srgbClr val="008000"/>
                </a:solidFill>
                <a:effectLst/>
                <a:highlight>
                  <a:srgbClr val="FFFF00"/>
                </a:highlight>
                <a:latin typeface="Consolas" panose="020B0609020204030204" pitchFamily="49" charset="0"/>
              </a:rPr>
              <a:t>может не сработать</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latin typeface="Consolas" panose="020B0609020204030204" pitchFamily="49" charset="0"/>
              </a:rPr>
              <a:t>  } };</a:t>
            </a:r>
          </a:p>
          <a:p>
            <a:br>
              <a:rPr lang="ru-RU" b="0" dirty="0">
                <a:solidFill>
                  <a:srgbClr val="000000"/>
                </a:solidFill>
                <a:effectLst/>
                <a:latin typeface="Consolas" panose="020B0609020204030204" pitchFamily="49" charset="0"/>
              </a:rPr>
            </a:b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lock_guard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cv</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Уведомляем ожидающий поток</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100488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DF7259-2705-907C-F8E7-2273664018D5}"/>
              </a:ext>
            </a:extLst>
          </p:cNvPr>
          <p:cNvSpPr txBox="1"/>
          <p:nvPr/>
        </p:nvSpPr>
        <p:spPr>
          <a:xfrm>
            <a:off x="-1" y="0"/>
            <a:ext cx="12772103" cy="7201972"/>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int</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main</a:t>
            </a:r>
            <a:r>
              <a:rPr lang="en-US" sz="1400" b="0" dirty="0">
                <a:solidFill>
                  <a:srgbClr val="000000"/>
                </a:solidFill>
                <a:effectLst/>
                <a:latin typeface="Consolas" panose="020B0609020204030204" pitchFamily="49" charset="0"/>
              </a:rPr>
              <a:t>()</a:t>
            </a:r>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bool</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false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std::mutex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a:t>
            </a: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std::string data;</a:t>
            </a: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000000"/>
                </a:solidFill>
                <a:effectLst/>
                <a:highlight>
                  <a:srgbClr val="FFFF00"/>
                </a:highlight>
                <a:latin typeface="Consolas" panose="020B0609020204030204" pitchFamily="49" charset="0"/>
              </a:rPr>
              <a:t>condition_variable</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readyCV</a:t>
            </a:r>
            <a:r>
              <a:rPr lang="en-US" sz="1400" b="0" dirty="0">
                <a:solidFill>
                  <a:srgbClr val="000000"/>
                </a:solidFill>
                <a:effectLst/>
                <a:highlight>
                  <a:srgbClr val="FFFF00"/>
                </a:highlight>
                <a:latin typeface="Consolas" panose="020B0609020204030204" pitchFamily="49" charset="0"/>
              </a:rPr>
              <a:t>;</a:t>
            </a:r>
            <a:r>
              <a:rPr lang="en-US" sz="1400" b="0" dirty="0">
                <a:solidFill>
                  <a:srgbClr val="008000"/>
                </a:solidFill>
                <a:effectLst/>
                <a:highlight>
                  <a:srgbClr val="FFFF00"/>
                </a:highlight>
                <a:latin typeface="Consolas" panose="020B0609020204030204" pitchFamily="49" charset="0"/>
              </a:rPr>
              <a:t> </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Условная переменная, сообщающая о готовности данных</a:t>
            </a:r>
            <a:endParaRPr lang="ru-RU" sz="1400" b="0" dirty="0">
              <a:solidFill>
                <a:srgbClr val="000000"/>
              </a:solidFill>
              <a:effectLst/>
              <a:latin typeface="Consolas" panose="020B0609020204030204" pitchFamily="49" charset="0"/>
            </a:endParaRP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consumer{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is waiting for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 </a:t>
            </a:r>
            <a:r>
              <a:rPr lang="en-US" sz="1400" b="0" dirty="0">
                <a:solidFill>
                  <a:srgbClr val="098658"/>
                </a:solidFill>
                <a:effectLst/>
                <a:latin typeface="Consolas" panose="020B0609020204030204" pitchFamily="49" charset="0"/>
              </a:rPr>
              <a:t>1</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Функция-предикат</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Ожидание продолжается, пока предикат не вернёт </a:t>
            </a:r>
            <a:r>
              <a:rPr lang="en-US" sz="1400" b="0" dirty="0">
                <a:solidFill>
                  <a:srgbClr val="008000"/>
                </a:solidFill>
                <a:effectLst/>
                <a:latin typeface="Consolas" panose="020B0609020204030204" pitchFamily="49" charset="0"/>
              </a:rPr>
              <a:t>true</a:t>
            </a:r>
          </a:p>
          <a:p>
            <a:r>
              <a:rPr lang="en-US" sz="1400" b="0" dirty="0">
                <a:solidFill>
                  <a:srgbClr val="000000"/>
                </a:solidFill>
                <a:effectLst/>
                <a:latin typeface="Consolas" panose="020B0609020204030204" pitchFamily="49" charset="0"/>
              </a:rPr>
              <a:t>    });</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При выходе из </a:t>
            </a:r>
            <a:r>
              <a:rPr lang="en-US" sz="1400" b="0" dirty="0">
                <a:solidFill>
                  <a:srgbClr val="008000"/>
                </a:solidFill>
                <a:effectLst/>
                <a:latin typeface="Consolas" panose="020B0609020204030204" pitchFamily="49" charset="0"/>
              </a:rPr>
              <a:t>wait </a:t>
            </a:r>
            <a:r>
              <a:rPr lang="ru-RU" sz="1400" b="0" dirty="0">
                <a:solidFill>
                  <a:srgbClr val="008000"/>
                </a:solidFill>
                <a:effectLst/>
                <a:latin typeface="Consolas" panose="020B0609020204030204" pitchFamily="49" charset="0"/>
              </a:rPr>
              <a:t>мьютекс будет заблокирован текущим потоком</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checked flag </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&lt;&lt;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 times</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data &lt;&lt; </a:t>
            </a:r>
            <a:r>
              <a:rPr lang="en-US" sz="1400" b="0" dirty="0">
                <a:solidFill>
                  <a:srgbClr val="E21F1F"/>
                </a:solidFill>
                <a:effectLst/>
                <a:latin typeface="Consolas" panose="020B0609020204030204" pitchFamily="49" charset="0"/>
              </a:rPr>
              <a:t>"</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 };</a:t>
            </a: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producer{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is preparing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this_thread</a:t>
            </a:r>
            <a:r>
              <a:rPr lang="en-US" sz="1400" b="0" dirty="0">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sleep_for</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1s</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data =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Hello</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prepared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lock_guard</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true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set the </a:t>
            </a:r>
            <a:r>
              <a:rPr lang="en-US" sz="1400" b="0" dirty="0" err="1">
                <a:solidFill>
                  <a:srgbClr val="A31515"/>
                </a:solidFill>
                <a:effectLst/>
                <a:latin typeface="Consolas" panose="020B0609020204030204" pitchFamily="49" charset="0"/>
              </a:rPr>
              <a:t>dataIsReady</a:t>
            </a:r>
            <a:r>
              <a:rPr lang="en-US" sz="1400" b="0" dirty="0">
                <a:solidFill>
                  <a:srgbClr val="A31515"/>
                </a:solidFill>
                <a:effectLst/>
                <a:latin typeface="Consolas" panose="020B0609020204030204" pitchFamily="49" charset="0"/>
              </a:rPr>
              <a:t> flag</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notify_one</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Уведомляем ожидающий поток о готовности</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 };</a:t>
            </a:r>
          </a:p>
          <a:p>
            <a:r>
              <a:rPr lang="ru-RU" sz="14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532FA2B-2C8F-1CD3-EE76-5CFC0344DD30}"/>
              </a:ext>
            </a:extLst>
          </p:cNvPr>
          <p:cNvSpPr txBox="1"/>
          <p:nvPr/>
        </p:nvSpPr>
        <p:spPr>
          <a:xfrm>
            <a:off x="7108724" y="4977947"/>
            <a:ext cx="4950542"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3</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18070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6" end="6"/>
                                            </p:txEl>
                                          </p:spTgt>
                                        </p:tgtEl>
                                        <p:attrNameLst>
                                          <p:attrName>style.visibility</p:attrName>
                                        </p:attrNameLst>
                                      </p:cBhvr>
                                      <p:to>
                                        <p:strVal val="visible"/>
                                      </p:to>
                                    </p:set>
                                    <p:animEffect transition="in" filter="fade">
                                      <p:cBhvr>
                                        <p:cTn id="12" dur="500"/>
                                        <p:tgtEl>
                                          <p:spTgt spid="5">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9" end="19"/>
                                            </p:txEl>
                                          </p:spTgt>
                                        </p:tgtEl>
                                        <p:attrNameLst>
                                          <p:attrName>style.visibility</p:attrName>
                                        </p:attrNameLst>
                                      </p:cBhvr>
                                      <p:to>
                                        <p:strVal val="visible"/>
                                      </p:to>
                                    </p:set>
                                    <p:animEffect transition="in" filter="fade">
                                      <p:cBhvr>
                                        <p:cTn id="18" dur="500"/>
                                        <p:tgtEl>
                                          <p:spTgt spid="5">
                                            <p:txEl>
                                              <p:pRg st="19" end="1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20" end="20"/>
                                            </p:txEl>
                                          </p:spTgt>
                                        </p:tgtEl>
                                        <p:attrNameLst>
                                          <p:attrName>style.visibility</p:attrName>
                                        </p:attrNameLst>
                                      </p:cBhvr>
                                      <p:to>
                                        <p:strVal val="visible"/>
                                      </p:to>
                                    </p:set>
                                    <p:animEffect transition="in" filter="fade">
                                      <p:cBhvr>
                                        <p:cTn id="21" dur="500"/>
                                        <p:tgtEl>
                                          <p:spTgt spid="5">
                                            <p:txEl>
                                              <p:pRg st="20" end="2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Effect transition="in" filter="fade">
                                      <p:cBhvr>
                                        <p:cTn id="26" dur="500"/>
                                        <p:tgtEl>
                                          <p:spTgt spid="7">
                                            <p:txEl>
                                              <p:pRg st="0" end="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animEffect transition="in" filter="fade">
                                      <p:cBhvr>
                                        <p:cTn id="29" dur="500"/>
                                        <p:tgtEl>
                                          <p:spTgt spid="7">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21" end="21"/>
                                            </p:txEl>
                                          </p:spTgt>
                                        </p:tgtEl>
                                        <p:attrNameLst>
                                          <p:attrName>style.visibility</p:attrName>
                                        </p:attrNameLst>
                                      </p:cBhvr>
                                      <p:to>
                                        <p:strVal val="visible"/>
                                      </p:to>
                                    </p:set>
                                    <p:animEffect transition="in" filter="fade">
                                      <p:cBhvr>
                                        <p:cTn id="34" dur="500"/>
                                        <p:tgtEl>
                                          <p:spTgt spid="5">
                                            <p:txEl>
                                              <p:pRg st="21" end="2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fade">
                                      <p:cBhvr>
                                        <p:cTn id="42" dur="500"/>
                                        <p:tgtEl>
                                          <p:spTgt spid="5">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10" end="10"/>
                                            </p:txEl>
                                          </p:spTgt>
                                        </p:tgtEl>
                                        <p:attrNameLst>
                                          <p:attrName>style.visibility</p:attrName>
                                        </p:attrNameLst>
                                      </p:cBhvr>
                                      <p:to>
                                        <p:strVal val="visible"/>
                                      </p:to>
                                    </p:set>
                                    <p:animEffect transition="in" filter="fade">
                                      <p:cBhvr>
                                        <p:cTn id="47" dur="500"/>
                                        <p:tgtEl>
                                          <p:spTgt spid="5">
                                            <p:txEl>
                                              <p:pRg st="10" end="1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2" end="12"/>
                                            </p:txEl>
                                          </p:spTgt>
                                        </p:tgtEl>
                                        <p:attrNameLst>
                                          <p:attrName>style.visibility</p:attrName>
                                        </p:attrNameLst>
                                      </p:cBhvr>
                                      <p:to>
                                        <p:strVal val="visible"/>
                                      </p:to>
                                    </p:set>
                                    <p:animEffect transition="in" filter="fade">
                                      <p:cBhvr>
                                        <p:cTn id="53" dur="500"/>
                                        <p:tgtEl>
                                          <p:spTgt spid="5">
                                            <p:txEl>
                                              <p:pRg st="12" end="12"/>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3" end="13"/>
                                            </p:txEl>
                                          </p:spTgt>
                                        </p:tgtEl>
                                        <p:attrNameLst>
                                          <p:attrName>style.visibility</p:attrName>
                                        </p:attrNameLst>
                                      </p:cBhvr>
                                      <p:to>
                                        <p:strVal val="visible"/>
                                      </p:to>
                                    </p:set>
                                    <p:animEffect transition="in" filter="fade">
                                      <p:cBhvr>
                                        <p:cTn id="56" dur="500"/>
                                        <p:tgtEl>
                                          <p:spTgt spid="5">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22" end="22"/>
                                            </p:txEl>
                                          </p:spTgt>
                                        </p:tgtEl>
                                        <p:attrNameLst>
                                          <p:attrName>style.visibility</p:attrName>
                                        </p:attrNameLst>
                                      </p:cBhvr>
                                      <p:to>
                                        <p:strVal val="visible"/>
                                      </p:to>
                                    </p:set>
                                    <p:animEffect transition="in" filter="fade">
                                      <p:cBhvr>
                                        <p:cTn id="61" dur="500"/>
                                        <p:tgtEl>
                                          <p:spTgt spid="5">
                                            <p:txEl>
                                              <p:pRg st="22" end="22"/>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
                                            <p:txEl>
                                              <p:pRg st="23" end="23"/>
                                            </p:txEl>
                                          </p:spTgt>
                                        </p:tgtEl>
                                        <p:attrNameLst>
                                          <p:attrName>style.visibility</p:attrName>
                                        </p:attrNameLst>
                                      </p:cBhvr>
                                      <p:to>
                                        <p:strVal val="visible"/>
                                      </p:to>
                                    </p:set>
                                    <p:animEffect transition="in" filter="fade">
                                      <p:cBhvr>
                                        <p:cTn id="64" dur="500"/>
                                        <p:tgtEl>
                                          <p:spTgt spid="5">
                                            <p:txEl>
                                              <p:pRg st="23" end="23"/>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xEl>
                                              <p:pRg st="2" end="2"/>
                                            </p:txEl>
                                          </p:spTgt>
                                        </p:tgtEl>
                                        <p:attrNameLst>
                                          <p:attrName>style.visibility</p:attrName>
                                        </p:attrNameLst>
                                      </p:cBhvr>
                                      <p:to>
                                        <p:strVal val="visible"/>
                                      </p:to>
                                    </p:set>
                                    <p:animEffect transition="in" filter="fade">
                                      <p:cBhvr>
                                        <p:cTn id="69" dur="500"/>
                                        <p:tgtEl>
                                          <p:spTgt spid="7">
                                            <p:txEl>
                                              <p:pRg st="2" end="2"/>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24" end="24"/>
                                            </p:txEl>
                                          </p:spTgt>
                                        </p:tgtEl>
                                        <p:attrNameLst>
                                          <p:attrName>style.visibility</p:attrName>
                                        </p:attrNameLst>
                                      </p:cBhvr>
                                      <p:to>
                                        <p:strVal val="visible"/>
                                      </p:to>
                                    </p:set>
                                    <p:animEffect transition="in" filter="fade">
                                      <p:cBhvr>
                                        <p:cTn id="74" dur="500"/>
                                        <p:tgtEl>
                                          <p:spTgt spid="5">
                                            <p:txEl>
                                              <p:pRg st="24" end="24"/>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25" end="25"/>
                                            </p:txEl>
                                          </p:spTgt>
                                        </p:tgtEl>
                                        <p:attrNameLst>
                                          <p:attrName>style.visibility</p:attrName>
                                        </p:attrNameLst>
                                      </p:cBhvr>
                                      <p:to>
                                        <p:strVal val="visible"/>
                                      </p:to>
                                    </p:set>
                                    <p:animEffect transition="in" filter="fade">
                                      <p:cBhvr>
                                        <p:cTn id="77" dur="500"/>
                                        <p:tgtEl>
                                          <p:spTgt spid="5">
                                            <p:txEl>
                                              <p:pRg st="25" end="25"/>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6" end="26"/>
                                            </p:txEl>
                                          </p:spTgt>
                                        </p:tgtEl>
                                        <p:attrNameLst>
                                          <p:attrName>style.visibility</p:attrName>
                                        </p:attrNameLst>
                                      </p:cBhvr>
                                      <p:to>
                                        <p:strVal val="visible"/>
                                      </p:to>
                                    </p:set>
                                    <p:animEffect transition="in" filter="fade">
                                      <p:cBhvr>
                                        <p:cTn id="80" dur="500"/>
                                        <p:tgtEl>
                                          <p:spTgt spid="5">
                                            <p:txEl>
                                              <p:pRg st="26" end="26"/>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7" end="27"/>
                                            </p:txEl>
                                          </p:spTgt>
                                        </p:tgtEl>
                                        <p:attrNameLst>
                                          <p:attrName>style.visibility</p:attrName>
                                        </p:attrNameLst>
                                      </p:cBhvr>
                                      <p:to>
                                        <p:strVal val="visible"/>
                                      </p:to>
                                    </p:set>
                                    <p:animEffect transition="in" filter="fade">
                                      <p:cBhvr>
                                        <p:cTn id="83" dur="500"/>
                                        <p:tgtEl>
                                          <p:spTgt spid="5">
                                            <p:txEl>
                                              <p:pRg st="27" end="27"/>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8" end="28"/>
                                            </p:txEl>
                                          </p:spTgt>
                                        </p:tgtEl>
                                        <p:attrNameLst>
                                          <p:attrName>style.visibility</p:attrName>
                                        </p:attrNameLst>
                                      </p:cBhvr>
                                      <p:to>
                                        <p:strVal val="visible"/>
                                      </p:to>
                                    </p:set>
                                    <p:animEffect transition="in" filter="fade">
                                      <p:cBhvr>
                                        <p:cTn id="88" dur="500"/>
                                        <p:tgtEl>
                                          <p:spTgt spid="5">
                                            <p:txEl>
                                              <p:pRg st="28" end="28"/>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
                                            <p:txEl>
                                              <p:pRg st="29" end="29"/>
                                            </p:txEl>
                                          </p:spTgt>
                                        </p:tgtEl>
                                        <p:attrNameLst>
                                          <p:attrName>style.visibility</p:attrName>
                                        </p:attrNameLst>
                                      </p:cBhvr>
                                      <p:to>
                                        <p:strVal val="visible"/>
                                      </p:to>
                                    </p:set>
                                    <p:animEffect transition="in" filter="fade">
                                      <p:cBhvr>
                                        <p:cTn id="98" dur="500"/>
                                        <p:tgtEl>
                                          <p:spTgt spid="5">
                                            <p:txEl>
                                              <p:pRg st="29" end="29"/>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14" end="14"/>
                                            </p:txEl>
                                          </p:spTgt>
                                        </p:tgtEl>
                                        <p:attrNameLst>
                                          <p:attrName>style.visibility</p:attrName>
                                        </p:attrNameLst>
                                      </p:cBhvr>
                                      <p:to>
                                        <p:strVal val="visible"/>
                                      </p:to>
                                    </p:set>
                                    <p:animEffect transition="in" filter="fade">
                                      <p:cBhvr>
                                        <p:cTn id="103" dur="500"/>
                                        <p:tgtEl>
                                          <p:spTgt spid="5">
                                            <p:txEl>
                                              <p:pRg st="14" end="14"/>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5">
                                            <p:txEl>
                                              <p:pRg st="15" end="15"/>
                                            </p:txEl>
                                          </p:spTgt>
                                        </p:tgtEl>
                                        <p:attrNameLst>
                                          <p:attrName>style.visibility</p:attrName>
                                        </p:attrNameLst>
                                      </p:cBhvr>
                                      <p:to>
                                        <p:strVal val="visible"/>
                                      </p:to>
                                    </p:set>
                                    <p:animEffect transition="in" filter="fade">
                                      <p:cBhvr>
                                        <p:cTn id="106" dur="500"/>
                                        <p:tgtEl>
                                          <p:spTgt spid="5">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7">
                                            <p:txEl>
                                              <p:pRg st="4" end="4"/>
                                            </p:txEl>
                                          </p:spTgt>
                                        </p:tgtEl>
                                        <p:attrNameLst>
                                          <p:attrName>style.visibility</p:attrName>
                                        </p:attrNameLst>
                                      </p:cBhvr>
                                      <p:to>
                                        <p:strVal val="visible"/>
                                      </p:to>
                                    </p:set>
                                    <p:animEffect transition="in" filter="fade">
                                      <p:cBhvr>
                                        <p:cTn id="111" dur="500"/>
                                        <p:tgtEl>
                                          <p:spTgt spid="7">
                                            <p:txEl>
                                              <p:pRg st="4" end="4"/>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5">
                                            <p:txEl>
                                              <p:pRg st="16" end="16"/>
                                            </p:txEl>
                                          </p:spTgt>
                                        </p:tgtEl>
                                        <p:attrNameLst>
                                          <p:attrName>style.visibility</p:attrName>
                                        </p:attrNameLst>
                                      </p:cBhvr>
                                      <p:to>
                                        <p:strVal val="visible"/>
                                      </p:to>
                                    </p:set>
                                    <p:animEffect transition="in" filter="fade">
                                      <p:cBhvr>
                                        <p:cTn id="116" dur="500"/>
                                        <p:tgtEl>
                                          <p:spTgt spid="5">
                                            <p:txEl>
                                              <p:pRg st="16" end="16"/>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7">
                                            <p:txEl>
                                              <p:pRg st="5" end="5"/>
                                            </p:txEl>
                                          </p:spTgt>
                                        </p:tgtEl>
                                        <p:attrNameLst>
                                          <p:attrName>style.visibility</p:attrName>
                                        </p:attrNameLst>
                                      </p:cBhvr>
                                      <p:to>
                                        <p:strVal val="visible"/>
                                      </p:to>
                                    </p:set>
                                    <p:animEffect transition="in" filter="fade">
                                      <p:cBhvr>
                                        <p:cTn id="121"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7158-C300-6C40-D7BB-28EF34D60DE6}"/>
              </a:ext>
            </a:extLst>
          </p:cNvPr>
          <p:cNvSpPr>
            <a:spLocks noGrp="1"/>
          </p:cNvSpPr>
          <p:nvPr>
            <p:ph type="title"/>
          </p:nvPr>
        </p:nvSpPr>
        <p:spPr/>
        <p:txBody>
          <a:bodyPr/>
          <a:lstStyle/>
          <a:p>
            <a:r>
              <a:rPr lang="ru-RU" dirty="0"/>
              <a:t>Стек с ожиданием</a:t>
            </a:r>
            <a:endParaRPr lang="en-US" dirty="0"/>
          </a:p>
        </p:txBody>
      </p:sp>
      <p:sp>
        <p:nvSpPr>
          <p:cNvPr id="3" name="Text Placeholder 2">
            <a:extLst>
              <a:ext uri="{FF2B5EF4-FFF2-40B4-BE49-F238E27FC236}">
                <a16:creationId xmlns:a16="http://schemas.microsoft.com/office/drawing/2014/main" id="{B76079DD-9158-D57B-704A-57B5F0B9AF0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2405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4AB5084-59EE-1B1F-18B4-E42BA67664D1}"/>
              </a:ext>
            </a:extLst>
          </p:cNvPr>
          <p:cNvSpPr txBox="1"/>
          <p:nvPr/>
        </p:nvSpPr>
        <p:spPr>
          <a:xfrm>
            <a:off x="-2459" y="0"/>
            <a:ext cx="12641827" cy="7166064"/>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template</a:t>
            </a:r>
            <a:r>
              <a:rPr lang="en-US" sz="1400" b="0" dirty="0">
                <a:solidFill>
                  <a:srgbClr val="000000"/>
                </a:solidFill>
                <a:effectLst/>
                <a:latin typeface="Consolas" panose="020B0609020204030204" pitchFamily="49" charset="0"/>
              </a:rPr>
              <a:t> &lt;</a:t>
            </a:r>
            <a:r>
              <a:rPr lang="en-US" sz="1400" b="0" dirty="0" err="1">
                <a:solidFill>
                  <a:srgbClr val="0000FF"/>
                </a:solidFill>
                <a:effectLst/>
                <a:latin typeface="Consolas" panose="020B0609020204030204" pitchFamily="49" charset="0"/>
              </a:rPr>
              <a:t>typename</a:t>
            </a:r>
            <a:r>
              <a:rPr lang="en-US" sz="1400" b="0" dirty="0">
                <a:solidFill>
                  <a:srgbClr val="000000"/>
                </a:solidFill>
                <a:effectLst/>
                <a:latin typeface="Consolas" panose="020B0609020204030204" pitchFamily="49" charset="0"/>
              </a:rPr>
              <a:t> </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FF"/>
                </a:solidFill>
                <a:effectLst/>
                <a:latin typeface="Consolas" panose="020B0609020204030204" pitchFamily="49" charset="0"/>
              </a:rPr>
              <a:t>class</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TSStack</a:t>
            </a:r>
            <a:r>
              <a:rPr lang="en-US" sz="1400" b="0" dirty="0">
                <a:solidFill>
                  <a:srgbClr val="2B91AF"/>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FF"/>
                </a:solidFill>
                <a:effectLst/>
                <a:latin typeface="Consolas" panose="020B0609020204030204" pitchFamily="49" charset="0"/>
              </a:rPr>
              <a:t>public:</a:t>
            </a:r>
          </a:p>
          <a:p>
            <a:pPr>
              <a:lnSpc>
                <a:spcPts val="1425"/>
              </a:lnSpc>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a:t>
            </a:r>
            <a:r>
              <a:rPr lang="en-US" sz="1400" dirty="0">
                <a:solidFill>
                  <a:srgbClr val="2B91AF"/>
                </a:solidFill>
                <a:latin typeface="Consolas" panose="020B0609020204030204" pitchFamily="49" charset="0"/>
              </a:rPr>
              <a:t>T</a:t>
            </a:r>
            <a:r>
              <a:rPr lang="en-US" sz="1400" dirty="0">
                <a:solidFill>
                  <a:srgbClr val="000000"/>
                </a:solidFill>
                <a:latin typeface="Consolas" panose="020B0609020204030204" pitchFamily="49" charset="0"/>
              </a:rPr>
              <a:t> </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std::</a:t>
            </a:r>
            <a:r>
              <a:rPr lang="en-US" sz="1400" dirty="0" err="1">
                <a:solidFill>
                  <a:srgbClr val="2B91AF"/>
                </a:solidFill>
                <a:latin typeface="Consolas" panose="020B0609020204030204" pitchFamily="49" charset="0"/>
              </a:rPr>
              <a:t>lock_guard</a:t>
            </a:r>
            <a:r>
              <a:rPr lang="en-US" sz="1400" dirty="0">
                <a:solidFill>
                  <a:srgbClr val="000000"/>
                </a:solidFill>
                <a:latin typeface="Consolas" panose="020B0609020204030204" pitchFamily="49" charset="0"/>
              </a:rPr>
              <a:t> </a:t>
            </a:r>
            <a:r>
              <a:rPr lang="en-US" sz="1400" dirty="0" err="1">
                <a:solidFill>
                  <a:srgbClr val="1F377F"/>
                </a:solidFill>
                <a:latin typeface="Consolas" panose="020B0609020204030204" pitchFamily="49" charset="0"/>
              </a:rPr>
              <a:t>lk</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m_mutex</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m_stack.</a:t>
            </a:r>
            <a:r>
              <a:rPr lang="en-US" sz="1400" dirty="0" err="1">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(std::</a:t>
            </a:r>
            <a:r>
              <a:rPr lang="en-US" sz="1400" dirty="0">
                <a:solidFill>
                  <a:srgbClr val="74531F"/>
                </a:solidFill>
                <a:latin typeface="Consolas" panose="020B0609020204030204" pitchFamily="49" charset="0"/>
              </a:rPr>
              <a:t>move</a:t>
            </a:r>
            <a:r>
              <a:rPr lang="en-US" sz="1400" dirty="0">
                <a:solidFill>
                  <a:srgbClr val="000000"/>
                </a:solidFill>
                <a:latin typeface="Consolas" panose="020B0609020204030204" pitchFamily="49" charset="0"/>
              </a:rPr>
              <a:t>(</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highlight>
                  <a:srgbClr val="FFFF00"/>
                </a:highlight>
                <a:latin typeface="Consolas" panose="020B0609020204030204" pitchFamily="49" charset="0"/>
              </a:rPr>
              <a:t>m_dataCond.</a:t>
            </a:r>
            <a:r>
              <a:rPr lang="en-US" sz="1400" dirty="0" err="1">
                <a:solidFill>
                  <a:srgbClr val="74531F"/>
                </a:solidFill>
                <a:highlight>
                  <a:srgbClr val="FFFF00"/>
                </a:highlight>
                <a:latin typeface="Consolas" panose="020B0609020204030204" pitchFamily="49" charset="0"/>
              </a:rPr>
              <a:t>notify_one</a:t>
            </a:r>
            <a:r>
              <a:rPr lang="en-US" sz="1400" dirty="0">
                <a:solidFill>
                  <a:srgbClr val="000000"/>
                </a:solidFill>
                <a:highlight>
                  <a:srgbClr val="FFFF00"/>
                </a:highlight>
                <a:latin typeface="Consolas" panose="020B0609020204030204" pitchFamily="49" charset="0"/>
              </a:rPr>
              <a:t>();</a:t>
            </a:r>
            <a:r>
              <a:rPr lang="en-US" sz="1400" dirty="0">
                <a:solidFill>
                  <a:srgbClr val="008000"/>
                </a:solidFill>
                <a:latin typeface="Consolas" panose="020B0609020204030204" pitchFamily="49" charset="0"/>
              </a:rPr>
              <a:t> // </a:t>
            </a:r>
            <a:r>
              <a:rPr lang="ru-RU" sz="1400" dirty="0">
                <a:solidFill>
                  <a:srgbClr val="008000"/>
                </a:solidFill>
                <a:latin typeface="Consolas" panose="020B0609020204030204" pitchFamily="49" charset="0"/>
              </a:rPr>
              <a:t>Уведомляем ожидающий поток о появлении данных</a:t>
            </a:r>
            <a:endParaRPr lang="ru-RU" sz="1400" dirty="0">
              <a:solidFill>
                <a:srgbClr val="000000"/>
              </a:solidFill>
              <a:latin typeface="Consolas" panose="020B0609020204030204" pitchFamily="49" charset="0"/>
            </a:endParaRPr>
          </a:p>
          <a:p>
            <a:pPr>
              <a:lnSpc>
                <a:spcPts val="1425"/>
              </a:lnSpc>
            </a:pPr>
            <a:r>
              <a:rPr lang="ru-RU" sz="1400" dirty="0">
                <a:solidFill>
                  <a:srgbClr val="000000"/>
                </a:solidFill>
                <a:latin typeface="Consolas" panose="020B0609020204030204" pitchFamily="49" charset="0"/>
              </a:rPr>
              <a:t>  }</a:t>
            </a:r>
            <a:endParaRPr lang="en-US" sz="1400" b="0" dirty="0">
              <a:solidFill>
                <a:srgbClr val="0000FF"/>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void</a:t>
            </a:r>
            <a:r>
              <a:rPr lang="en-US" sz="1400" b="0" dirty="0">
                <a:solidFill>
                  <a:srgbClr val="000000"/>
                </a:solidFill>
                <a:effectLst/>
                <a:latin typeface="Consolas" panose="020B0609020204030204" pitchFamily="49" charset="0"/>
              </a:rPr>
              <a: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&amp;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m_dataCond.</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this</a:t>
            </a:r>
            <a:r>
              <a:rPr lang="en-US" sz="1400" b="0" dirty="0">
                <a:solidFill>
                  <a:srgbClr val="000000"/>
                </a:solidFill>
                <a:effectLst/>
                <a:latin typeface="Consolas" panose="020B0609020204030204" pitchFamily="49" charset="0"/>
              </a:rPr>
              <a:t>] {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empty</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err="1">
                <a:solidFill>
                  <a:srgbClr val="74531F"/>
                </a:solidFill>
                <a:effectLst/>
                <a:highlight>
                  <a:srgbClr val="FFFF00"/>
                </a:highlight>
                <a:latin typeface="Consolas" panose="020B0609020204030204" pitchFamily="49" charset="0"/>
              </a:rPr>
              <a:t>wait</a:t>
            </a:r>
            <a:r>
              <a:rPr lang="en-US" sz="1400" b="0" dirty="0">
                <a:solidFill>
                  <a:srgbClr val="000000"/>
                </a:solidFill>
                <a:effectLst/>
                <a:highlight>
                  <a:srgbClr val="FFFF00"/>
                </a:highlight>
                <a:latin typeface="Consolas" panose="020B0609020204030204" pitchFamily="49" charset="0"/>
              </a:rPr>
              <a:t>(</a:t>
            </a:r>
            <a:r>
              <a:rPr lang="en-US" sz="1400" b="0" dirty="0" err="1">
                <a:solidFill>
                  <a:srgbClr val="1F377F"/>
                </a:solidFill>
                <a:effectLst/>
                <a:highlight>
                  <a:srgbClr val="FFFF00"/>
                </a:highlight>
                <a:latin typeface="Consolas" panose="020B0609020204030204" pitchFamily="49" charset="0"/>
              </a:rPr>
              <a:t>lk</a:t>
            </a:r>
            <a:r>
              <a:rPr lang="en-US" sz="1400" b="0" dirty="0">
                <a:solidFill>
                  <a:srgbClr val="000000"/>
                </a:solidFill>
                <a:effectLst/>
                <a:highlight>
                  <a:srgbClr val="FFFF00"/>
                </a:highlight>
                <a:latin typeface="Consolas" panose="020B0609020204030204" pitchFamily="49" charset="0"/>
              </a:rPr>
              <a:t>, [</a:t>
            </a:r>
            <a:r>
              <a:rPr lang="en-US" sz="1400" b="0" dirty="0">
                <a:solidFill>
                  <a:srgbClr val="0000FF"/>
                </a:solidFill>
                <a:effectLst/>
                <a:highlight>
                  <a:srgbClr val="FFFF00"/>
                </a:highlight>
                <a:latin typeface="Consolas" panose="020B0609020204030204" pitchFamily="49" charset="0"/>
              </a:rPr>
              <a:t>this</a:t>
            </a:r>
            <a:r>
              <a:rPr lang="en-US" sz="1400" b="0" dirty="0">
                <a:solidFill>
                  <a:srgbClr val="000000"/>
                </a:solidFill>
                <a:effectLst/>
                <a:highlight>
                  <a:srgbClr val="FFFF00"/>
                </a:highlight>
                <a:latin typeface="Consolas" panose="020B0609020204030204" pitchFamily="49" charset="0"/>
              </a:rPr>
              <a:t>] { </a:t>
            </a:r>
            <a:r>
              <a:rPr lang="en-US" sz="1400" b="0" dirty="0">
                <a:solidFill>
                  <a:srgbClr val="8F08C4"/>
                </a:solidFill>
                <a:effectLst/>
                <a:highlight>
                  <a:srgbClr val="FFFF00"/>
                </a:highlight>
                <a:latin typeface="Consolas" panose="020B0609020204030204" pitchFamily="49" charset="0"/>
              </a:rPr>
              <a:t>return</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m_stack.</a:t>
            </a:r>
            <a:r>
              <a:rPr lang="en-US" sz="1400" b="0" dirty="0" err="1">
                <a:solidFill>
                  <a:srgbClr val="74531F"/>
                </a:solidFill>
                <a:effectLst/>
                <a:highlight>
                  <a:srgbClr val="FFFF00"/>
                </a:highlight>
                <a:latin typeface="Consolas" panose="020B0609020204030204" pitchFamily="49" charset="0"/>
              </a:rPr>
              <a:t>empty</a:t>
            </a:r>
            <a:r>
              <a:rPr lang="en-US" sz="1400" b="0" dirty="0">
                <a:solidFill>
                  <a:srgbClr val="000000"/>
                </a:solidFill>
                <a:effectLst/>
                <a:highlight>
                  <a:srgbClr val="FFFF00"/>
                </a:highligh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if</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constexpr</a:t>
            </a:r>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is_nothrow_move_constructible_v</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&gt;(std::</a:t>
            </a:r>
            <a:r>
              <a:rPr lang="en-US" sz="1400" b="0" dirty="0">
                <a:solidFill>
                  <a:srgbClr val="74531F"/>
                </a:solidFill>
                <a:effectLst/>
                <a:latin typeface="Consolas" panose="020B0609020204030204" pitchFamily="49" charset="0"/>
              </a:rPr>
              <a:t>move</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else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ru-RU" sz="1400" b="0" dirty="0">
                <a:solidFill>
                  <a:srgbClr val="8F08C4"/>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FF"/>
                </a:solidFill>
                <a:effectLst/>
                <a:latin typeface="Consolas" panose="020B0609020204030204" pitchFamily="49" charset="0"/>
              </a:rPr>
              <a:t>private: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a:solidFill>
                  <a:srgbClr val="2B91AF"/>
                </a:solidFill>
                <a:effectLst/>
                <a:latin typeface="Consolas" panose="020B0609020204030204" pitchFamily="49" charset="0"/>
              </a:rPr>
              <a:t>stack</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000000"/>
                </a:solidFill>
                <a:effectLst/>
                <a:latin typeface="Consolas" panose="020B0609020204030204" pitchFamily="49" charset="0"/>
              </a:rPr>
              <a:t>m_stack</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mutable</a:t>
            </a:r>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shared_mutex</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Для использования с </a:t>
            </a:r>
            <a:r>
              <a:rPr lang="en-US" sz="1400" b="0" dirty="0" err="1">
                <a:solidFill>
                  <a:srgbClr val="008000"/>
                </a:solidFill>
                <a:effectLst/>
                <a:latin typeface="Consolas" panose="020B0609020204030204" pitchFamily="49" charset="0"/>
              </a:rPr>
              <a:t>shared_mutex</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требуется </a:t>
            </a:r>
            <a:r>
              <a:rPr lang="en-US" sz="1400" b="0" dirty="0" err="1">
                <a:solidFill>
                  <a:srgbClr val="008000"/>
                </a:solidFill>
                <a:effectLst/>
                <a:latin typeface="Consolas" panose="020B0609020204030204" pitchFamily="49" charset="0"/>
              </a:rPr>
              <a:t>condition_variable_any</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2B91AF"/>
                </a:solidFill>
                <a:effectLst/>
                <a:highlight>
                  <a:srgbClr val="FFFF00"/>
                </a:highlight>
                <a:latin typeface="Consolas" panose="020B0609020204030204" pitchFamily="49" charset="0"/>
              </a:rPr>
              <a:t>condition_variable_any</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59014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0" end="30"/>
                                            </p:txEl>
                                          </p:spTgt>
                                        </p:tgtEl>
                                        <p:attrNameLst>
                                          <p:attrName>style.visibility</p:attrName>
                                        </p:attrNameLst>
                                      </p:cBhvr>
                                      <p:to>
                                        <p:strVal val="visible"/>
                                      </p:to>
                                    </p:set>
                                    <p:animEffect transition="in" filter="fade">
                                      <p:cBhvr>
                                        <p:cTn id="7" dur="500"/>
                                        <p:tgtEl>
                                          <p:spTgt spid="5">
                                            <p:txEl>
                                              <p:pRg st="30" end="3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1" end="31"/>
                                            </p:txEl>
                                          </p:spTgt>
                                        </p:tgtEl>
                                        <p:attrNameLst>
                                          <p:attrName>style.visibility</p:attrName>
                                        </p:attrNameLst>
                                      </p:cBhvr>
                                      <p:to>
                                        <p:strVal val="visible"/>
                                      </p:to>
                                    </p:set>
                                    <p:animEffect transition="in" filter="fade">
                                      <p:cBhvr>
                                        <p:cTn id="10" dur="500"/>
                                        <p:tgtEl>
                                          <p:spTgt spid="5">
                                            <p:txEl>
                                              <p:pRg st="31" end="3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10" end="10"/>
                                            </p:txEl>
                                          </p:spTgt>
                                        </p:tgtEl>
                                        <p:attrNameLst>
                                          <p:attrName>style.visibility</p:attrName>
                                        </p:attrNameLst>
                                      </p:cBhvr>
                                      <p:to>
                                        <p:strVal val="visible"/>
                                      </p:to>
                                    </p:set>
                                    <p:animEffect transition="in" filter="fade">
                                      <p:cBhvr>
                                        <p:cTn id="42" dur="500"/>
                                        <p:tgtEl>
                                          <p:spTgt spid="5">
                                            <p:txEl>
                                              <p:pRg st="10" end="1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5" end="15"/>
                                            </p:txEl>
                                          </p:spTgt>
                                        </p:tgtEl>
                                        <p:attrNameLst>
                                          <p:attrName>style.visibility</p:attrName>
                                        </p:attrNameLst>
                                      </p:cBhvr>
                                      <p:to>
                                        <p:strVal val="visible"/>
                                      </p:to>
                                    </p:set>
                                    <p:animEffect transition="in" filter="fade">
                                      <p:cBhvr>
                                        <p:cTn id="45" dur="500"/>
                                        <p:tgtEl>
                                          <p:spTgt spid="5">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3" end="13"/>
                                            </p:txEl>
                                          </p:spTgt>
                                        </p:tgtEl>
                                        <p:attrNameLst>
                                          <p:attrName>style.visibility</p:attrName>
                                        </p:attrNameLst>
                                      </p:cBhvr>
                                      <p:to>
                                        <p:strVal val="visible"/>
                                      </p:to>
                                    </p:set>
                                    <p:animEffect transition="in" filter="fade">
                                      <p:cBhvr>
                                        <p:cTn id="53" dur="500"/>
                                        <p:tgtEl>
                                          <p:spTgt spid="5">
                                            <p:txEl>
                                              <p:pRg st="13" end="1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4" end="14"/>
                                            </p:txEl>
                                          </p:spTgt>
                                        </p:tgtEl>
                                        <p:attrNameLst>
                                          <p:attrName>style.visibility</p:attrName>
                                        </p:attrNameLst>
                                      </p:cBhvr>
                                      <p:to>
                                        <p:strVal val="visible"/>
                                      </p:to>
                                    </p:set>
                                    <p:animEffect transition="in" filter="fade">
                                      <p:cBhvr>
                                        <p:cTn id="56" dur="500"/>
                                        <p:tgtEl>
                                          <p:spTgt spid="5">
                                            <p:txEl>
                                              <p:pRg st="14" end="1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12" end="12"/>
                                            </p:txEl>
                                          </p:spTgt>
                                        </p:tgtEl>
                                        <p:attrNameLst>
                                          <p:attrName>style.visibility</p:attrName>
                                        </p:attrNameLst>
                                      </p:cBhvr>
                                      <p:to>
                                        <p:strVal val="visible"/>
                                      </p:to>
                                    </p:set>
                                    <p:animEffect transition="in" filter="fade">
                                      <p:cBhvr>
                                        <p:cTn id="61" dur="500"/>
                                        <p:tgtEl>
                                          <p:spTgt spid="5">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xEl>
                                              <p:pRg st="16" end="16"/>
                                            </p:txEl>
                                          </p:spTgt>
                                        </p:tgtEl>
                                        <p:attrNameLst>
                                          <p:attrName>style.visibility</p:attrName>
                                        </p:attrNameLst>
                                      </p:cBhvr>
                                      <p:to>
                                        <p:strVal val="visible"/>
                                      </p:to>
                                    </p:set>
                                    <p:animEffect transition="in" filter="fade">
                                      <p:cBhvr>
                                        <p:cTn id="66" dur="500"/>
                                        <p:tgtEl>
                                          <p:spTgt spid="5">
                                            <p:txEl>
                                              <p:pRg st="16" end="16"/>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26" end="26"/>
                                            </p:txEl>
                                          </p:spTgt>
                                        </p:tgtEl>
                                        <p:attrNameLst>
                                          <p:attrName>style.visibility</p:attrName>
                                        </p:attrNameLst>
                                      </p:cBhvr>
                                      <p:to>
                                        <p:strVal val="visible"/>
                                      </p:to>
                                    </p:set>
                                    <p:animEffect transition="in" filter="fade">
                                      <p:cBhvr>
                                        <p:cTn id="69" dur="500"/>
                                        <p:tgtEl>
                                          <p:spTgt spid="5">
                                            <p:txEl>
                                              <p:pRg st="26" end="2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7" end="17"/>
                                            </p:txEl>
                                          </p:spTgt>
                                        </p:tgtEl>
                                        <p:attrNameLst>
                                          <p:attrName>style.visibility</p:attrName>
                                        </p:attrNameLst>
                                      </p:cBhvr>
                                      <p:to>
                                        <p:strVal val="visible"/>
                                      </p:to>
                                    </p:set>
                                    <p:animEffect transition="in" filter="fade">
                                      <p:cBhvr>
                                        <p:cTn id="74" dur="500"/>
                                        <p:tgtEl>
                                          <p:spTgt spid="5">
                                            <p:txEl>
                                              <p:pRg st="17" end="17"/>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9" end="19"/>
                                            </p:txEl>
                                          </p:spTgt>
                                        </p:tgtEl>
                                        <p:attrNameLst>
                                          <p:attrName>style.visibility</p:attrName>
                                        </p:attrNameLst>
                                      </p:cBhvr>
                                      <p:to>
                                        <p:strVal val="visible"/>
                                      </p:to>
                                    </p:set>
                                    <p:animEffect transition="in" filter="fade">
                                      <p:cBhvr>
                                        <p:cTn id="77" dur="500"/>
                                        <p:tgtEl>
                                          <p:spTgt spid="5">
                                            <p:txEl>
                                              <p:pRg st="19" end="19"/>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0" end="20"/>
                                            </p:txEl>
                                          </p:spTgt>
                                        </p:tgtEl>
                                        <p:attrNameLst>
                                          <p:attrName>style.visibility</p:attrName>
                                        </p:attrNameLst>
                                      </p:cBhvr>
                                      <p:to>
                                        <p:strVal val="visible"/>
                                      </p:to>
                                    </p:set>
                                    <p:animEffect transition="in" filter="fade">
                                      <p:cBhvr>
                                        <p:cTn id="80" dur="500"/>
                                        <p:tgtEl>
                                          <p:spTgt spid="5">
                                            <p:txEl>
                                              <p:pRg st="20" end="20"/>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1" end="21"/>
                                            </p:txEl>
                                          </p:spTgt>
                                        </p:tgtEl>
                                        <p:attrNameLst>
                                          <p:attrName>style.visibility</p:attrName>
                                        </p:attrNameLst>
                                      </p:cBhvr>
                                      <p:to>
                                        <p:strVal val="visible"/>
                                      </p:to>
                                    </p:set>
                                    <p:animEffect transition="in" filter="fade">
                                      <p:cBhvr>
                                        <p:cTn id="83" dur="500"/>
                                        <p:tgtEl>
                                          <p:spTgt spid="5">
                                            <p:txEl>
                                              <p:pRg st="21" end="21"/>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5">
                                            <p:txEl>
                                              <p:pRg st="22" end="22"/>
                                            </p:txEl>
                                          </p:spTgt>
                                        </p:tgtEl>
                                        <p:attrNameLst>
                                          <p:attrName>style.visibility</p:attrName>
                                        </p:attrNameLst>
                                      </p:cBhvr>
                                      <p:to>
                                        <p:strVal val="visible"/>
                                      </p:to>
                                    </p:set>
                                    <p:animEffect transition="in" filter="fade">
                                      <p:cBhvr>
                                        <p:cTn id="86" dur="500"/>
                                        <p:tgtEl>
                                          <p:spTgt spid="5">
                                            <p:txEl>
                                              <p:pRg st="22" end="22"/>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3" end="23"/>
                                            </p:txEl>
                                          </p:spTgt>
                                        </p:tgtEl>
                                        <p:attrNameLst>
                                          <p:attrName>style.visibility</p:attrName>
                                        </p:attrNameLst>
                                      </p:cBhvr>
                                      <p:to>
                                        <p:strVal val="visible"/>
                                      </p:to>
                                    </p:set>
                                    <p:animEffect transition="in" filter="fade">
                                      <p:cBhvr>
                                        <p:cTn id="89" dur="500"/>
                                        <p:tgtEl>
                                          <p:spTgt spid="5">
                                            <p:txEl>
                                              <p:pRg st="23" end="23"/>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5">
                                            <p:txEl>
                                              <p:pRg st="24" end="24"/>
                                            </p:txEl>
                                          </p:spTgt>
                                        </p:tgtEl>
                                        <p:attrNameLst>
                                          <p:attrName>style.visibility</p:attrName>
                                        </p:attrNameLst>
                                      </p:cBhvr>
                                      <p:to>
                                        <p:strVal val="visible"/>
                                      </p:to>
                                    </p:set>
                                    <p:animEffect transition="in" filter="fade">
                                      <p:cBhvr>
                                        <p:cTn id="92" dur="500"/>
                                        <p:tgtEl>
                                          <p:spTgt spid="5">
                                            <p:txEl>
                                              <p:pRg st="24" end="24"/>
                                            </p:txEl>
                                          </p:spTgt>
                                        </p:tgtEl>
                                      </p:cBhvr>
                                    </p:animEffect>
                                  </p:childTnLst>
                                </p:cTn>
                              </p:par>
                              <p:par>
                                <p:cTn id="93" presetID="10" presetClass="entr" presetSubtype="0" fill="hold" nodeType="withEffect">
                                  <p:stCondLst>
                                    <p:cond delay="0"/>
                                  </p:stCondLst>
                                  <p:childTnLst>
                                    <p:set>
                                      <p:cBhvr>
                                        <p:cTn id="94" dur="1" fill="hold">
                                          <p:stCondLst>
                                            <p:cond delay="0"/>
                                          </p:stCondLst>
                                        </p:cTn>
                                        <p:tgtEl>
                                          <p:spTgt spid="5">
                                            <p:txEl>
                                              <p:pRg st="25" end="25"/>
                                            </p:txEl>
                                          </p:spTgt>
                                        </p:tgtEl>
                                        <p:attrNameLst>
                                          <p:attrName>style.visibility</p:attrName>
                                        </p:attrNameLst>
                                      </p:cBhvr>
                                      <p:to>
                                        <p:strVal val="visible"/>
                                      </p:to>
                                    </p:set>
                                    <p:animEffect transition="in" filter="fade">
                                      <p:cBhvr>
                                        <p:cTn id="95" dur="500"/>
                                        <p:tgtEl>
                                          <p:spTgt spid="5">
                                            <p:txEl>
                                              <p:pRg st="25" end="25"/>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5">
                                            <p:txEl>
                                              <p:pRg st="18" end="18"/>
                                            </p:txEl>
                                          </p:spTgt>
                                        </p:tgtEl>
                                        <p:attrNameLst>
                                          <p:attrName>style.visibility</p:attrName>
                                        </p:attrNameLst>
                                      </p:cBhvr>
                                      <p:to>
                                        <p:strVal val="visible"/>
                                      </p:to>
                                    </p:set>
                                    <p:animEffect transition="in" filter="fade">
                                      <p:cBhvr>
                                        <p:cTn id="100" dur="500"/>
                                        <p:tgtEl>
                                          <p:spTgt spid="5">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7FB10D-F4AA-BB82-D636-589534C42941}"/>
              </a:ext>
            </a:extLst>
          </p:cNvPr>
          <p:cNvSpPr txBox="1"/>
          <p:nvPr/>
        </p:nvSpPr>
        <p:spPr>
          <a:xfrm>
            <a:off x="471948" y="368711"/>
            <a:ext cx="10692581" cy="6186309"/>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TSStack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producer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Push</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consumer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WaitAndPop</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570A1F8-126D-8407-2214-2F8EFDECA434}"/>
              </a:ext>
            </a:extLst>
          </p:cNvPr>
          <p:cNvSpPr txBox="1"/>
          <p:nvPr/>
        </p:nvSpPr>
        <p:spPr>
          <a:xfrm>
            <a:off x="7635978" y="3626967"/>
            <a:ext cx="4251222" cy="286232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0</a:t>
            </a:r>
          </a:p>
          <a:p>
            <a:r>
              <a:rPr lang="en-US" dirty="0">
                <a:latin typeface="Consolas" panose="020B0609020204030204" pitchFamily="49" charset="0"/>
              </a:rPr>
              <a:t>2</a:t>
            </a:r>
          </a:p>
          <a:p>
            <a:r>
              <a:rPr lang="en-US" dirty="0">
                <a:latin typeface="Consolas" panose="020B0609020204030204" pitchFamily="49" charset="0"/>
              </a:rPr>
              <a:t>4</a:t>
            </a:r>
          </a:p>
          <a:p>
            <a:r>
              <a:rPr lang="en-US" dirty="0">
                <a:latin typeface="Consolas" panose="020B0609020204030204" pitchFamily="49" charset="0"/>
              </a:rPr>
              <a:t>7</a:t>
            </a:r>
          </a:p>
          <a:p>
            <a:r>
              <a:rPr lang="en-US" dirty="0">
                <a:latin typeface="Consolas" panose="020B0609020204030204" pitchFamily="49" charset="0"/>
              </a:rPr>
              <a:t>9</a:t>
            </a:r>
          </a:p>
          <a:p>
            <a:r>
              <a:rPr lang="en-US" dirty="0">
                <a:latin typeface="Consolas" panose="020B0609020204030204" pitchFamily="49" charset="0"/>
              </a:rPr>
              <a:t>8</a:t>
            </a:r>
          </a:p>
          <a:p>
            <a:r>
              <a:rPr lang="en-US" dirty="0">
                <a:latin typeface="Consolas" panose="020B0609020204030204" pitchFamily="49" charset="0"/>
              </a:rPr>
              <a:t>6</a:t>
            </a:r>
          </a:p>
          <a:p>
            <a:r>
              <a:rPr lang="en-US" dirty="0">
                <a:latin typeface="Consolas" panose="020B0609020204030204" pitchFamily="49" charset="0"/>
              </a:rPr>
              <a:t>5</a:t>
            </a:r>
          </a:p>
          <a:p>
            <a:r>
              <a:rPr lang="en-US" dirty="0">
                <a:latin typeface="Consolas" panose="020B0609020204030204" pitchFamily="49" charset="0"/>
              </a:rPr>
              <a:t>3</a:t>
            </a:r>
          </a:p>
          <a:p>
            <a:r>
              <a:rPr lang="en-US" dirty="0">
                <a:latin typeface="Consolas" panose="020B0609020204030204" pitchFamily="49" charset="0"/>
              </a:rPr>
              <a:t>1</a:t>
            </a:r>
          </a:p>
        </p:txBody>
      </p:sp>
    </p:spTree>
    <p:extLst>
      <p:ext uri="{BB962C8B-B14F-4D97-AF65-F5344CB8AC3E}">
        <p14:creationId xmlns:p14="http://schemas.microsoft.com/office/powerpoint/2010/main" val="154782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25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2000"/>
                            </p:stCondLst>
                            <p:childTnLst>
                              <p:par>
                                <p:cTn id="17" presetID="10" presetClass="entr" presetSubtype="0" fill="hold" nodeType="afterEffect">
                                  <p:stCondLst>
                                    <p:cond delay="25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750"/>
                            </p:stCondLst>
                            <p:childTnLst>
                              <p:par>
                                <p:cTn id="21" presetID="10" presetClass="entr" presetSubtype="0" fill="hold" nodeType="afterEffect">
                                  <p:stCondLst>
                                    <p:cond delay="25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childTnLst>
                          </p:cTn>
                        </p:par>
                        <p:par>
                          <p:cTn id="24" fill="hold">
                            <p:stCondLst>
                              <p:cond delay="3500"/>
                            </p:stCondLst>
                            <p:childTnLst>
                              <p:par>
                                <p:cTn id="25" presetID="10" presetClass="entr" presetSubtype="0" fill="hold" nodeType="afterEffect">
                                  <p:stCondLst>
                                    <p:cond delay="25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par>
                          <p:cTn id="28" fill="hold">
                            <p:stCondLst>
                              <p:cond delay="4250"/>
                            </p:stCondLst>
                            <p:childTnLst>
                              <p:par>
                                <p:cTn id="29" presetID="10" presetClass="entr" presetSubtype="0" fill="hold" nodeType="afterEffect">
                                  <p:stCondLst>
                                    <p:cond delay="25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par>
                          <p:cTn id="32" fill="hold">
                            <p:stCondLst>
                              <p:cond delay="5000"/>
                            </p:stCondLst>
                            <p:childTnLst>
                              <p:par>
                                <p:cTn id="33" presetID="10" presetClass="entr" presetSubtype="0" fill="hold" nodeType="afterEffect">
                                  <p:stCondLst>
                                    <p:cond delay="250"/>
                                  </p:stCondLst>
                                  <p:childTnLst>
                                    <p:set>
                                      <p:cBhvr>
                                        <p:cTn id="34" dur="1" fill="hold">
                                          <p:stCondLst>
                                            <p:cond delay="0"/>
                                          </p:stCondLst>
                                        </p:cTn>
                                        <p:tgtEl>
                                          <p:spTgt spid="5">
                                            <p:txEl>
                                              <p:pRg st="7" end="7"/>
                                            </p:txEl>
                                          </p:spTgt>
                                        </p:tgtEl>
                                        <p:attrNameLst>
                                          <p:attrName>style.visibility</p:attrName>
                                        </p:attrNameLst>
                                      </p:cBhvr>
                                      <p:to>
                                        <p:strVal val="visible"/>
                                      </p:to>
                                    </p:set>
                                    <p:animEffect transition="in" filter="fade">
                                      <p:cBhvr>
                                        <p:cTn id="35" dur="500"/>
                                        <p:tgtEl>
                                          <p:spTgt spid="5">
                                            <p:txEl>
                                              <p:pRg st="7" end="7"/>
                                            </p:txEl>
                                          </p:spTgt>
                                        </p:tgtEl>
                                      </p:cBhvr>
                                    </p:animEffect>
                                  </p:childTnLst>
                                </p:cTn>
                              </p:par>
                            </p:childTnLst>
                          </p:cTn>
                        </p:par>
                        <p:par>
                          <p:cTn id="36" fill="hold">
                            <p:stCondLst>
                              <p:cond delay="5750"/>
                            </p:stCondLst>
                            <p:childTnLst>
                              <p:par>
                                <p:cTn id="37" presetID="10" presetClass="entr" presetSubtype="0" fill="hold" nodeType="afterEffect">
                                  <p:stCondLst>
                                    <p:cond delay="25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childTnLst>
                          </p:cTn>
                        </p:par>
                        <p:par>
                          <p:cTn id="40" fill="hold">
                            <p:stCondLst>
                              <p:cond delay="6500"/>
                            </p:stCondLst>
                            <p:childTnLst>
                              <p:par>
                                <p:cTn id="41" presetID="10" presetClass="entr" presetSubtype="0" fill="hold" nodeType="afterEffect">
                                  <p:stCondLst>
                                    <p:cond delay="250"/>
                                  </p:stCondLst>
                                  <p:childTnLst>
                                    <p:set>
                                      <p:cBhvr>
                                        <p:cTn id="42" dur="1" fill="hold">
                                          <p:stCondLst>
                                            <p:cond delay="0"/>
                                          </p:stCondLst>
                                        </p:cTn>
                                        <p:tgtEl>
                                          <p:spTgt spid="5">
                                            <p:txEl>
                                              <p:pRg st="9" end="9"/>
                                            </p:txEl>
                                          </p:spTgt>
                                        </p:tgtEl>
                                        <p:attrNameLst>
                                          <p:attrName>style.visibility</p:attrName>
                                        </p:attrNameLst>
                                      </p:cBhvr>
                                      <p:to>
                                        <p:strVal val="visible"/>
                                      </p:to>
                                    </p:set>
                                    <p:animEffect transition="in" filter="fade">
                                      <p:cBhvr>
                                        <p:cTn id="43"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D9F30-C4AA-0602-2188-DA1363AC1100}"/>
              </a:ext>
            </a:extLst>
          </p:cNvPr>
          <p:cNvSpPr>
            <a:spLocks noGrp="1"/>
          </p:cNvSpPr>
          <p:nvPr>
            <p:ph type="title"/>
          </p:nvPr>
        </p:nvSpPr>
        <p:spPr/>
        <p:txBody>
          <a:bodyPr/>
          <a:lstStyle/>
          <a:p>
            <a:r>
              <a:rPr lang="en-US" dirty="0"/>
              <a:t>std::latch (</a:t>
            </a:r>
            <a:r>
              <a:rPr lang="ru-RU" dirty="0"/>
              <a:t>защёлка)</a:t>
            </a:r>
            <a:endParaRPr lang="en-US" dirty="0"/>
          </a:p>
        </p:txBody>
      </p:sp>
      <p:sp>
        <p:nvSpPr>
          <p:cNvPr id="3" name="Text Placeholder 2">
            <a:extLst>
              <a:ext uri="{FF2B5EF4-FFF2-40B4-BE49-F238E27FC236}">
                <a16:creationId xmlns:a16="http://schemas.microsoft.com/office/drawing/2014/main" id="{888F120D-780E-4D4E-94D2-7919B8F245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1809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54030A-9963-7B1D-A9F7-6D58668EB097}"/>
              </a:ext>
            </a:extLst>
          </p:cNvPr>
          <p:cNvSpPr>
            <a:spLocks noGrp="1"/>
          </p:cNvSpPr>
          <p:nvPr>
            <p:ph type="title"/>
          </p:nvPr>
        </p:nvSpPr>
        <p:spPr/>
        <p:txBody>
          <a:bodyPr/>
          <a:lstStyle/>
          <a:p>
            <a:r>
              <a:rPr lang="en-US" dirty="0">
                <a:hlinkClick r:id="rId2"/>
              </a:rPr>
              <a:t>std::latch</a:t>
            </a:r>
            <a:endParaRPr lang="en-US" dirty="0"/>
          </a:p>
        </p:txBody>
      </p:sp>
      <p:sp>
        <p:nvSpPr>
          <p:cNvPr id="5" name="Content Placeholder 4">
            <a:extLst>
              <a:ext uri="{FF2B5EF4-FFF2-40B4-BE49-F238E27FC236}">
                <a16:creationId xmlns:a16="http://schemas.microsoft.com/office/drawing/2014/main" id="{D6087598-DC6F-1F8A-9003-031A7DCBF0B7}"/>
              </a:ext>
            </a:extLst>
          </p:cNvPr>
          <p:cNvSpPr>
            <a:spLocks noGrp="1"/>
          </p:cNvSpPr>
          <p:nvPr>
            <p:ph idx="1"/>
          </p:nvPr>
        </p:nvSpPr>
        <p:spPr/>
        <p:txBody>
          <a:bodyPr/>
          <a:lstStyle/>
          <a:p>
            <a:r>
              <a:rPr lang="ru-RU" dirty="0"/>
              <a:t>Это примитив синхронизации в виде уменьшающегося счётчика</a:t>
            </a:r>
          </a:p>
          <a:p>
            <a:r>
              <a:rPr lang="ru-RU" dirty="0"/>
              <a:t>При создании счётчик настраивается на заданное количество отсчётов</a:t>
            </a:r>
          </a:p>
          <a:p>
            <a:r>
              <a:rPr lang="ru-RU" dirty="0"/>
              <a:t>Один или несколько потоков ожидают, пока счётчик не уменьшится до нуля</a:t>
            </a:r>
            <a:endParaRPr lang="en-US" dirty="0"/>
          </a:p>
        </p:txBody>
      </p:sp>
    </p:spTree>
    <p:extLst>
      <p:ext uri="{BB962C8B-B14F-4D97-AF65-F5344CB8AC3E}">
        <p14:creationId xmlns:p14="http://schemas.microsoft.com/office/powerpoint/2010/main" val="1117197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1692-E09D-1DCF-5422-841BCA4B6EB1}"/>
              </a:ext>
            </a:extLst>
          </p:cNvPr>
          <p:cNvSpPr>
            <a:spLocks noGrp="1"/>
          </p:cNvSpPr>
          <p:nvPr>
            <p:ph type="title"/>
          </p:nvPr>
        </p:nvSpPr>
        <p:spPr/>
        <p:txBody>
          <a:bodyPr/>
          <a:lstStyle/>
          <a:p>
            <a:r>
              <a:rPr lang="ru-RU" dirty="0"/>
              <a:t>Задача</a:t>
            </a:r>
            <a:endParaRPr lang="en-US" dirty="0"/>
          </a:p>
        </p:txBody>
      </p:sp>
      <p:sp>
        <p:nvSpPr>
          <p:cNvPr id="3" name="Content Placeholder 2">
            <a:extLst>
              <a:ext uri="{FF2B5EF4-FFF2-40B4-BE49-F238E27FC236}">
                <a16:creationId xmlns:a16="http://schemas.microsoft.com/office/drawing/2014/main" id="{DEEFB16F-880A-BB71-2E02-9B94B190C42B}"/>
              </a:ext>
            </a:extLst>
          </p:cNvPr>
          <p:cNvSpPr>
            <a:spLocks noGrp="1"/>
          </p:cNvSpPr>
          <p:nvPr>
            <p:ph idx="1"/>
          </p:nvPr>
        </p:nvSpPr>
        <p:spPr/>
        <p:txBody>
          <a:bodyPr/>
          <a:lstStyle/>
          <a:p>
            <a:r>
              <a:rPr lang="ru-RU" dirty="0"/>
              <a:t>3 эльфа Санта Клауса упаковывают 20 подарков</a:t>
            </a:r>
          </a:p>
          <a:p>
            <a:pPr lvl="1"/>
            <a:r>
              <a:rPr lang="ru-RU" dirty="0"/>
              <a:t>Каждый эльф работает со своей скоростью</a:t>
            </a:r>
          </a:p>
          <a:p>
            <a:r>
              <a:rPr lang="ru-RU" dirty="0"/>
              <a:t>Как только все подарки будут упакованы, Санта поедет их доставлять</a:t>
            </a:r>
          </a:p>
        </p:txBody>
      </p:sp>
    </p:spTree>
    <p:extLst>
      <p:ext uri="{BB962C8B-B14F-4D97-AF65-F5344CB8AC3E}">
        <p14:creationId xmlns:p14="http://schemas.microsoft.com/office/powerpoint/2010/main" val="2916610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650C35-6774-5287-A6A1-1148F38E1F3D}"/>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queue</a:t>
            </a:r>
            <a:r>
              <a:rPr lang="en-US" sz="1600" b="0" dirty="0">
                <a:solidFill>
                  <a:srgbClr val="000000"/>
                </a:solidFill>
                <a:effectLst/>
                <a:latin typeface="Consolas" panose="020B0609020204030204" pitchFamily="49" charset="0"/>
              </a:rPr>
              <a:t>&lt;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20</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push</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000000"/>
                </a:solidFill>
                <a:effectLst/>
                <a:highlight>
                  <a:srgbClr val="FFFF00"/>
                </a:highlight>
                <a:latin typeface="Consolas" panose="020B0609020204030204" pitchFamily="49" charset="0"/>
              </a:rPr>
              <a:t>std::</a:t>
            </a:r>
            <a:r>
              <a:rPr lang="en-US" sz="1600" b="0" dirty="0">
                <a:solidFill>
                  <a:srgbClr val="2B91A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 </a:t>
            </a:r>
            <a:r>
              <a:rPr lang="en-US" sz="1600" b="0" dirty="0">
                <a:solidFill>
                  <a:srgbClr val="1F377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1F377F"/>
                </a:solidFill>
                <a:effectLst/>
                <a:highlight>
                  <a:srgbClr val="FFFF00"/>
                </a:highlight>
                <a:latin typeface="Consolas" panose="020B0609020204030204" pitchFamily="49" charset="0"/>
              </a:rPr>
              <a:t>gifts</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size</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santaClaus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wait</a:t>
            </a:r>
            <a:r>
              <a:rPr lang="en-US" sz="1600" b="0" dirty="0">
                <a:solidFill>
                  <a:srgbClr val="000000"/>
                </a:solidFill>
                <a:effectLst/>
                <a:highlight>
                  <a:srgbClr val="FFFF00"/>
                </a:highligh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Ждем завершения обработки подарков</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Santa delivers the gifts</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vector</a:t>
            </a:r>
            <a:r>
              <a:rPr lang="en-US" sz="1600" b="0" dirty="0">
                <a:solidFill>
                  <a:srgbClr val="000000"/>
                </a:solidFill>
                <a:effectLst/>
                <a:latin typeface="Consolas" panose="020B0609020204030204" pitchFamily="49" charset="0"/>
              </a:rPr>
              <a:t>&lt;std::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elves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elves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emplace_back</a:t>
            </a:r>
            <a:r>
              <a:rPr lang="en-US" sz="1600" b="0" dirty="0">
                <a:solidFill>
                  <a:srgbClr val="000000"/>
                </a:solidFill>
                <a:effectLst/>
                <a:latin typeface="Consolas" panose="020B0609020204030204" pitchFamily="49" charset="0"/>
              </a:rPr>
              <a:t>([&amp;</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empty</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lock</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front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pop</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unlock</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120ms</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200ms</a:t>
            </a:r>
            <a:r>
              <a:rPr lang="en-US" sz="1600" b="0" dirty="0">
                <a:solidFill>
                  <a:srgbClr val="000000"/>
                </a:solidFill>
                <a:effectLst/>
                <a:latin typeface="Consolas" panose="020B0609020204030204" pitchFamily="49" charset="0"/>
              </a:rPr>
              <a:t> *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have packed the gift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count_down</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goes home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BF46EBA-6842-131C-DA4E-E3C8494F328F}"/>
              </a:ext>
            </a:extLst>
          </p:cNvPr>
          <p:cNvSpPr txBox="1"/>
          <p:nvPr/>
        </p:nvSpPr>
        <p:spPr>
          <a:xfrm>
            <a:off x="8140985" y="132735"/>
            <a:ext cx="3880201" cy="4893647"/>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300" dirty="0">
                <a:latin typeface="Consolas" panose="020B0609020204030204" pitchFamily="49" charset="0"/>
              </a:rPr>
              <a:t>Elf 1 have packed the gift 1</a:t>
            </a:r>
          </a:p>
          <a:p>
            <a:r>
              <a:rPr lang="en-US" sz="1300" dirty="0">
                <a:latin typeface="Consolas" panose="020B0609020204030204" pitchFamily="49" charset="0"/>
              </a:rPr>
              <a:t>Elf 2 have packed the gift 2</a:t>
            </a:r>
          </a:p>
          <a:p>
            <a:r>
              <a:rPr lang="en-US" sz="1300" dirty="0">
                <a:latin typeface="Consolas" panose="020B0609020204030204" pitchFamily="49" charset="0"/>
              </a:rPr>
              <a:t>Elf 1 have packed the gift 4</a:t>
            </a:r>
          </a:p>
          <a:p>
            <a:r>
              <a:rPr lang="en-US" sz="1300" dirty="0">
                <a:latin typeface="Consolas" panose="020B0609020204030204" pitchFamily="49" charset="0"/>
              </a:rPr>
              <a:t>Elf 3 have packed the gift 3</a:t>
            </a:r>
          </a:p>
          <a:p>
            <a:r>
              <a:rPr lang="en-US" sz="1300" dirty="0">
                <a:latin typeface="Consolas" panose="020B0609020204030204" pitchFamily="49" charset="0"/>
              </a:rPr>
              <a:t>Elf 1 have packed the gift 6</a:t>
            </a:r>
          </a:p>
          <a:p>
            <a:r>
              <a:rPr lang="en-US" sz="1300" dirty="0">
                <a:latin typeface="Consolas" panose="020B0609020204030204" pitchFamily="49" charset="0"/>
              </a:rPr>
              <a:t>Elf 2 have packed the gift 5</a:t>
            </a:r>
          </a:p>
          <a:p>
            <a:r>
              <a:rPr lang="en-US" sz="1300" dirty="0">
                <a:latin typeface="Consolas" panose="020B0609020204030204" pitchFamily="49" charset="0"/>
              </a:rPr>
              <a:t>Elf 1 have packed the gift 8</a:t>
            </a:r>
          </a:p>
          <a:p>
            <a:r>
              <a:rPr lang="en-US" sz="1300" dirty="0">
                <a:latin typeface="Consolas" panose="020B0609020204030204" pitchFamily="49" charset="0"/>
              </a:rPr>
              <a:t>Elf 3 have packed the gift 7</a:t>
            </a:r>
          </a:p>
          <a:p>
            <a:r>
              <a:rPr lang="en-US" sz="1300" dirty="0">
                <a:latin typeface="Consolas" panose="020B0609020204030204" pitchFamily="49" charset="0"/>
              </a:rPr>
              <a:t>Elf 2 have packed the gift 9</a:t>
            </a:r>
          </a:p>
          <a:p>
            <a:r>
              <a:rPr lang="en-US" sz="1300" dirty="0">
                <a:latin typeface="Consolas" panose="020B0609020204030204" pitchFamily="49" charset="0"/>
              </a:rPr>
              <a:t>Elf 1 have packed the gift 10</a:t>
            </a:r>
          </a:p>
          <a:p>
            <a:r>
              <a:rPr lang="en-US" sz="1300" dirty="0">
                <a:latin typeface="Consolas" panose="020B0609020204030204" pitchFamily="49" charset="0"/>
              </a:rPr>
              <a:t>Elf 1 have packed the gift 13</a:t>
            </a:r>
          </a:p>
          <a:p>
            <a:r>
              <a:rPr lang="en-US" sz="1300" dirty="0">
                <a:latin typeface="Consolas" panose="020B0609020204030204" pitchFamily="49" charset="0"/>
              </a:rPr>
              <a:t>Elf 2 have packed the gift 12</a:t>
            </a:r>
          </a:p>
          <a:p>
            <a:r>
              <a:rPr lang="en-US" sz="1300" dirty="0">
                <a:latin typeface="Consolas" panose="020B0609020204030204" pitchFamily="49" charset="0"/>
              </a:rPr>
              <a:t>Elf 3 have packed the gift 11</a:t>
            </a:r>
          </a:p>
          <a:p>
            <a:r>
              <a:rPr lang="en-US" sz="1300" dirty="0">
                <a:latin typeface="Consolas" panose="020B0609020204030204" pitchFamily="49" charset="0"/>
              </a:rPr>
              <a:t>Elf 1 have packed the gift 14</a:t>
            </a:r>
          </a:p>
          <a:p>
            <a:r>
              <a:rPr lang="en-US" sz="1300" dirty="0">
                <a:latin typeface="Consolas" panose="020B0609020204030204" pitchFamily="49" charset="0"/>
              </a:rPr>
              <a:t>Elf 1 have packed the gift 17</a:t>
            </a:r>
          </a:p>
          <a:p>
            <a:r>
              <a:rPr lang="en-US" sz="1300" dirty="0">
                <a:latin typeface="Consolas" panose="020B0609020204030204" pitchFamily="49" charset="0"/>
              </a:rPr>
              <a:t>Elf 2 have packed the gift 15</a:t>
            </a:r>
          </a:p>
          <a:p>
            <a:r>
              <a:rPr lang="en-US" sz="1300" dirty="0">
                <a:latin typeface="Consolas" panose="020B0609020204030204" pitchFamily="49" charset="0"/>
              </a:rPr>
              <a:t>Elf 3 have packed the gift 16</a:t>
            </a:r>
          </a:p>
          <a:p>
            <a:r>
              <a:rPr lang="en-US" sz="1300" dirty="0">
                <a:latin typeface="Consolas" panose="020B0609020204030204" pitchFamily="49" charset="0"/>
              </a:rPr>
              <a:t>Elf 1 have packed the gift 18</a:t>
            </a:r>
          </a:p>
          <a:p>
            <a:r>
              <a:rPr lang="en-US" sz="1300" dirty="0">
                <a:latin typeface="Consolas" panose="020B0609020204030204" pitchFamily="49" charset="0"/>
              </a:rPr>
              <a:t>Elf 2 have packed the gift 19</a:t>
            </a:r>
          </a:p>
          <a:p>
            <a:r>
              <a:rPr lang="en-US" sz="1300" dirty="0">
                <a:latin typeface="Consolas" panose="020B0609020204030204" pitchFamily="49" charset="0"/>
              </a:rPr>
              <a:t>Elf 3 have packed the gift 20</a:t>
            </a:r>
          </a:p>
          <a:p>
            <a:r>
              <a:rPr lang="en-US" sz="1300" dirty="0">
                <a:latin typeface="Consolas" panose="020B0609020204030204" pitchFamily="49" charset="0"/>
              </a:rPr>
              <a:t>Santa delivers the gifts</a:t>
            </a:r>
          </a:p>
          <a:p>
            <a:r>
              <a:rPr lang="en-US" sz="1300" dirty="0">
                <a:latin typeface="Consolas" panose="020B0609020204030204" pitchFamily="49" charset="0"/>
              </a:rPr>
              <a:t>Elf 1 goes home</a:t>
            </a:r>
          </a:p>
          <a:p>
            <a:r>
              <a:rPr lang="en-US" sz="1300" dirty="0">
                <a:latin typeface="Consolas" panose="020B0609020204030204" pitchFamily="49" charset="0"/>
              </a:rPr>
              <a:t>Elf 2 goes home</a:t>
            </a:r>
          </a:p>
          <a:p>
            <a:r>
              <a:rPr lang="en-US" sz="1300" dirty="0">
                <a:latin typeface="Consolas" panose="020B0609020204030204" pitchFamily="49" charset="0"/>
              </a:rPr>
              <a:t>Elf 3 goes home</a:t>
            </a:r>
          </a:p>
        </p:txBody>
      </p:sp>
    </p:spTree>
    <p:extLst>
      <p:ext uri="{BB962C8B-B14F-4D97-AF65-F5344CB8AC3E}">
        <p14:creationId xmlns:p14="http://schemas.microsoft.com/office/powerpoint/2010/main" val="531985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fade">
                                      <p:cBhvr>
                                        <p:cTn id="16" dur="500"/>
                                        <p:tgtEl>
                                          <p:spTgt spid="5">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500"/>
                                        <p:tgtEl>
                                          <p:spTgt spid="5">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7" end="7"/>
                                            </p:txEl>
                                          </p:spTgt>
                                        </p:tgtEl>
                                        <p:attrNameLst>
                                          <p:attrName>style.visibility</p:attrName>
                                        </p:attrNameLst>
                                      </p:cBhvr>
                                      <p:to>
                                        <p:strVal val="visible"/>
                                      </p:to>
                                    </p:set>
                                    <p:animEffect transition="in" filter="fade">
                                      <p:cBhvr>
                                        <p:cTn id="26" dur="500"/>
                                        <p:tgtEl>
                                          <p:spTgt spid="5">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animEffect transition="in" filter="fade">
                                      <p:cBhvr>
                                        <p:cTn id="29" dur="500"/>
                                        <p:tgtEl>
                                          <p:spTgt spid="5">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9" end="9"/>
                                            </p:txEl>
                                          </p:spTgt>
                                        </p:tgtEl>
                                        <p:attrNameLst>
                                          <p:attrName>style.visibility</p:attrName>
                                        </p:attrNameLst>
                                      </p:cBhvr>
                                      <p:to>
                                        <p:strVal val="visible"/>
                                      </p:to>
                                    </p:set>
                                    <p:animEffect transition="in" filter="fade">
                                      <p:cBhvr>
                                        <p:cTn id="32" dur="500"/>
                                        <p:tgtEl>
                                          <p:spTgt spid="5">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animEffect transition="in" filter="fade">
                                      <p:cBhvr>
                                        <p:cTn id="35" dur="500"/>
                                        <p:tgtEl>
                                          <p:spTgt spid="5">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12" end="12"/>
                                            </p:txEl>
                                          </p:spTgt>
                                        </p:tgtEl>
                                        <p:attrNameLst>
                                          <p:attrName>style.visibility</p:attrName>
                                        </p:attrNameLst>
                                      </p:cBhvr>
                                      <p:to>
                                        <p:strVal val="visible"/>
                                      </p:to>
                                    </p:set>
                                    <p:animEffect transition="in" filter="fade">
                                      <p:cBhvr>
                                        <p:cTn id="40" dur="500"/>
                                        <p:tgtEl>
                                          <p:spTgt spid="5">
                                            <p:txEl>
                                              <p:pRg st="12" end="1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animEffect transition="in" filter="fade">
                                      <p:cBhvr>
                                        <p:cTn id="43" dur="500"/>
                                        <p:tgtEl>
                                          <p:spTgt spid="5">
                                            <p:txEl>
                                              <p:pRg st="13" end="1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4" end="14"/>
                                            </p:txEl>
                                          </p:spTgt>
                                        </p:tgtEl>
                                        <p:attrNameLst>
                                          <p:attrName>style.visibility</p:attrName>
                                        </p:attrNameLst>
                                      </p:cBhvr>
                                      <p:to>
                                        <p:strVal val="visible"/>
                                      </p:to>
                                    </p:set>
                                    <p:animEffect transition="in" filter="fade">
                                      <p:cBhvr>
                                        <p:cTn id="46" dur="500"/>
                                        <p:tgtEl>
                                          <p:spTgt spid="5">
                                            <p:txEl>
                                              <p:pRg st="14" end="1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26" end="26"/>
                                            </p:txEl>
                                          </p:spTgt>
                                        </p:tgtEl>
                                        <p:attrNameLst>
                                          <p:attrName>style.visibility</p:attrName>
                                        </p:attrNameLst>
                                      </p:cBhvr>
                                      <p:to>
                                        <p:strVal val="visible"/>
                                      </p:to>
                                    </p:set>
                                    <p:animEffect transition="in" filter="fade">
                                      <p:cBhvr>
                                        <p:cTn id="49" dur="500"/>
                                        <p:tgtEl>
                                          <p:spTgt spid="5">
                                            <p:txEl>
                                              <p:pRg st="26" end="2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15" end="15"/>
                                            </p:txEl>
                                          </p:spTgt>
                                        </p:tgtEl>
                                        <p:attrNameLst>
                                          <p:attrName>style.visibility</p:attrName>
                                        </p:attrNameLst>
                                      </p:cBhvr>
                                      <p:to>
                                        <p:strVal val="visible"/>
                                      </p:to>
                                    </p:set>
                                    <p:animEffect transition="in" filter="fade">
                                      <p:cBhvr>
                                        <p:cTn id="54" dur="500"/>
                                        <p:tgtEl>
                                          <p:spTgt spid="5">
                                            <p:txEl>
                                              <p:pRg st="15" end="15"/>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23" end="23"/>
                                            </p:txEl>
                                          </p:spTgt>
                                        </p:tgtEl>
                                        <p:attrNameLst>
                                          <p:attrName>style.visibility</p:attrName>
                                        </p:attrNameLst>
                                      </p:cBhvr>
                                      <p:to>
                                        <p:strVal val="visible"/>
                                      </p:to>
                                    </p:set>
                                    <p:animEffect transition="in" filter="fade">
                                      <p:cBhvr>
                                        <p:cTn id="57" dur="500"/>
                                        <p:tgtEl>
                                          <p:spTgt spid="5">
                                            <p:txEl>
                                              <p:pRg st="23" end="2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16" end="16"/>
                                            </p:txEl>
                                          </p:spTgt>
                                        </p:tgtEl>
                                        <p:attrNameLst>
                                          <p:attrName>style.visibility</p:attrName>
                                        </p:attrNameLst>
                                      </p:cBhvr>
                                      <p:to>
                                        <p:strVal val="visible"/>
                                      </p:to>
                                    </p:set>
                                    <p:animEffect transition="in" filter="fade">
                                      <p:cBhvr>
                                        <p:cTn id="62" dur="500"/>
                                        <p:tgtEl>
                                          <p:spTgt spid="5">
                                            <p:txEl>
                                              <p:pRg st="16" end="16"/>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17" end="17"/>
                                            </p:txEl>
                                          </p:spTgt>
                                        </p:tgtEl>
                                        <p:attrNameLst>
                                          <p:attrName>style.visibility</p:attrName>
                                        </p:attrNameLst>
                                      </p:cBhvr>
                                      <p:to>
                                        <p:strVal val="visible"/>
                                      </p:to>
                                    </p:set>
                                    <p:animEffect transition="in" filter="fade">
                                      <p:cBhvr>
                                        <p:cTn id="65" dur="500"/>
                                        <p:tgtEl>
                                          <p:spTgt spid="5">
                                            <p:txEl>
                                              <p:pRg st="17" end="17"/>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5">
                                            <p:txEl>
                                              <p:pRg st="18" end="18"/>
                                            </p:txEl>
                                          </p:spTgt>
                                        </p:tgtEl>
                                        <p:attrNameLst>
                                          <p:attrName>style.visibility</p:attrName>
                                        </p:attrNameLst>
                                      </p:cBhvr>
                                      <p:to>
                                        <p:strVal val="visible"/>
                                      </p:to>
                                    </p:set>
                                    <p:animEffect transition="in" filter="fade">
                                      <p:cBhvr>
                                        <p:cTn id="68" dur="500"/>
                                        <p:tgtEl>
                                          <p:spTgt spid="5">
                                            <p:txEl>
                                              <p:pRg st="18" end="18"/>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0" end="20"/>
                                            </p:txEl>
                                          </p:spTgt>
                                        </p:tgtEl>
                                        <p:attrNameLst>
                                          <p:attrName>style.visibility</p:attrName>
                                        </p:attrNameLst>
                                      </p:cBhvr>
                                      <p:to>
                                        <p:strVal val="visible"/>
                                      </p:to>
                                    </p:set>
                                    <p:animEffect transition="in" filter="fade">
                                      <p:cBhvr>
                                        <p:cTn id="73" dur="500"/>
                                        <p:tgtEl>
                                          <p:spTgt spid="5">
                                            <p:txEl>
                                              <p:pRg st="20" end="2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5">
                                            <p:txEl>
                                              <p:pRg st="21" end="21"/>
                                            </p:txEl>
                                          </p:spTgt>
                                        </p:tgtEl>
                                        <p:attrNameLst>
                                          <p:attrName>style.visibility</p:attrName>
                                        </p:attrNameLst>
                                      </p:cBhvr>
                                      <p:to>
                                        <p:strVal val="visible"/>
                                      </p:to>
                                    </p:set>
                                    <p:animEffect transition="in" filter="fade">
                                      <p:cBhvr>
                                        <p:cTn id="76" dur="500"/>
                                        <p:tgtEl>
                                          <p:spTgt spid="5">
                                            <p:txEl>
                                              <p:pRg st="21" end="2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5">
                                            <p:txEl>
                                              <p:pRg st="22" end="22"/>
                                            </p:txEl>
                                          </p:spTgt>
                                        </p:tgtEl>
                                        <p:attrNameLst>
                                          <p:attrName>style.visibility</p:attrName>
                                        </p:attrNameLst>
                                      </p:cBhvr>
                                      <p:to>
                                        <p:strVal val="visible"/>
                                      </p:to>
                                    </p:set>
                                    <p:animEffect transition="in" filter="fade">
                                      <p:cBhvr>
                                        <p:cTn id="81" dur="500"/>
                                        <p:tgtEl>
                                          <p:spTgt spid="5">
                                            <p:txEl>
                                              <p:pRg st="22" end="2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5">
                                            <p:txEl>
                                              <p:pRg st="24" end="24"/>
                                            </p:txEl>
                                          </p:spTgt>
                                        </p:tgtEl>
                                        <p:attrNameLst>
                                          <p:attrName>style.visibility</p:attrName>
                                        </p:attrNameLst>
                                      </p:cBhvr>
                                      <p:to>
                                        <p:strVal val="visible"/>
                                      </p:to>
                                    </p:set>
                                    <p:animEffect transition="in" filter="fade">
                                      <p:cBhvr>
                                        <p:cTn id="86" dur="500"/>
                                        <p:tgtEl>
                                          <p:spTgt spid="5">
                                            <p:txEl>
                                              <p:pRg st="24" end="24"/>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5" end="25"/>
                                            </p:txEl>
                                          </p:spTgt>
                                        </p:tgtEl>
                                        <p:attrNameLst>
                                          <p:attrName>style.visibility</p:attrName>
                                        </p:attrNameLst>
                                      </p:cBhvr>
                                      <p:to>
                                        <p:strVal val="visible"/>
                                      </p:to>
                                    </p:set>
                                    <p:animEffect transition="in" filter="fade">
                                      <p:cBhvr>
                                        <p:cTn id="89" dur="500"/>
                                        <p:tgtEl>
                                          <p:spTgt spid="5">
                                            <p:txEl>
                                              <p:pRg st="25" end="25"/>
                                            </p:txEl>
                                          </p:spTgt>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7">
                                            <p:txEl>
                                              <p:pRg st="0" end="0"/>
                                            </p:txEl>
                                          </p:spTgt>
                                        </p:tgtEl>
                                        <p:attrNameLst>
                                          <p:attrName>style.visibility</p:attrName>
                                        </p:attrNameLst>
                                      </p:cBhvr>
                                      <p:to>
                                        <p:strVal val="visible"/>
                                      </p:to>
                                    </p:set>
                                    <p:animEffect transition="in" filter="fade">
                                      <p:cBhvr>
                                        <p:cTn id="94" dur="300"/>
                                        <p:tgtEl>
                                          <p:spTgt spid="7">
                                            <p:txEl>
                                              <p:pRg st="0" end="0"/>
                                            </p:txEl>
                                          </p:spTgt>
                                        </p:tgtEl>
                                      </p:cBhvr>
                                    </p:animEffect>
                                  </p:childTnLst>
                                </p:cTn>
                              </p:par>
                            </p:childTnLst>
                          </p:cTn>
                        </p:par>
                        <p:par>
                          <p:cTn id="95" fill="hold">
                            <p:stCondLst>
                              <p:cond delay="300"/>
                            </p:stCondLst>
                            <p:childTnLst>
                              <p:par>
                                <p:cTn id="96" presetID="10" presetClass="entr" presetSubtype="0" fill="hold" nodeType="afterEffect">
                                  <p:stCondLst>
                                    <p:cond delay="0"/>
                                  </p:stCondLst>
                                  <p:childTnLst>
                                    <p:set>
                                      <p:cBhvr>
                                        <p:cTn id="97" dur="1" fill="hold">
                                          <p:stCondLst>
                                            <p:cond delay="0"/>
                                          </p:stCondLst>
                                        </p:cTn>
                                        <p:tgtEl>
                                          <p:spTgt spid="7">
                                            <p:txEl>
                                              <p:pRg st="1" end="1"/>
                                            </p:txEl>
                                          </p:spTgt>
                                        </p:tgtEl>
                                        <p:attrNameLst>
                                          <p:attrName>style.visibility</p:attrName>
                                        </p:attrNameLst>
                                      </p:cBhvr>
                                      <p:to>
                                        <p:strVal val="visible"/>
                                      </p:to>
                                    </p:set>
                                    <p:animEffect transition="in" filter="fade">
                                      <p:cBhvr>
                                        <p:cTn id="98" dur="300"/>
                                        <p:tgtEl>
                                          <p:spTgt spid="7">
                                            <p:txEl>
                                              <p:pRg st="1" end="1"/>
                                            </p:txEl>
                                          </p:spTgt>
                                        </p:tgtEl>
                                      </p:cBhvr>
                                    </p:animEffect>
                                  </p:childTnLst>
                                </p:cTn>
                              </p:par>
                            </p:childTnLst>
                          </p:cTn>
                        </p:par>
                        <p:par>
                          <p:cTn id="99" fill="hold">
                            <p:stCondLst>
                              <p:cond delay="600"/>
                            </p:stCondLst>
                            <p:childTnLst>
                              <p:par>
                                <p:cTn id="100" presetID="10" presetClass="entr" presetSubtype="0" fill="hold" nodeType="afterEffect">
                                  <p:stCondLst>
                                    <p:cond delay="0"/>
                                  </p:stCondLst>
                                  <p:childTnLst>
                                    <p:set>
                                      <p:cBhvr>
                                        <p:cTn id="101" dur="1" fill="hold">
                                          <p:stCondLst>
                                            <p:cond delay="0"/>
                                          </p:stCondLst>
                                        </p:cTn>
                                        <p:tgtEl>
                                          <p:spTgt spid="7">
                                            <p:txEl>
                                              <p:pRg st="2" end="2"/>
                                            </p:txEl>
                                          </p:spTgt>
                                        </p:tgtEl>
                                        <p:attrNameLst>
                                          <p:attrName>style.visibility</p:attrName>
                                        </p:attrNameLst>
                                      </p:cBhvr>
                                      <p:to>
                                        <p:strVal val="visible"/>
                                      </p:to>
                                    </p:set>
                                    <p:animEffect transition="in" filter="fade">
                                      <p:cBhvr>
                                        <p:cTn id="102" dur="300"/>
                                        <p:tgtEl>
                                          <p:spTgt spid="7">
                                            <p:txEl>
                                              <p:pRg st="2" end="2"/>
                                            </p:txEl>
                                          </p:spTgt>
                                        </p:tgtEl>
                                      </p:cBhvr>
                                    </p:animEffect>
                                  </p:childTnLst>
                                </p:cTn>
                              </p:par>
                            </p:childTnLst>
                          </p:cTn>
                        </p:par>
                        <p:par>
                          <p:cTn id="103" fill="hold">
                            <p:stCondLst>
                              <p:cond delay="900"/>
                            </p:stCondLst>
                            <p:childTnLst>
                              <p:par>
                                <p:cTn id="104" presetID="10" presetClass="entr" presetSubtype="0" fill="hold" nodeType="afterEffect">
                                  <p:stCondLst>
                                    <p:cond delay="0"/>
                                  </p:stCondLst>
                                  <p:childTnLst>
                                    <p:set>
                                      <p:cBhvr>
                                        <p:cTn id="105" dur="1" fill="hold">
                                          <p:stCondLst>
                                            <p:cond delay="0"/>
                                          </p:stCondLst>
                                        </p:cTn>
                                        <p:tgtEl>
                                          <p:spTgt spid="7">
                                            <p:txEl>
                                              <p:pRg st="3" end="3"/>
                                            </p:txEl>
                                          </p:spTgt>
                                        </p:tgtEl>
                                        <p:attrNameLst>
                                          <p:attrName>style.visibility</p:attrName>
                                        </p:attrNameLst>
                                      </p:cBhvr>
                                      <p:to>
                                        <p:strVal val="visible"/>
                                      </p:to>
                                    </p:set>
                                    <p:animEffect transition="in" filter="fade">
                                      <p:cBhvr>
                                        <p:cTn id="106" dur="300"/>
                                        <p:tgtEl>
                                          <p:spTgt spid="7">
                                            <p:txEl>
                                              <p:pRg st="3" end="3"/>
                                            </p:txEl>
                                          </p:spTgt>
                                        </p:tgtEl>
                                      </p:cBhvr>
                                    </p:animEffect>
                                  </p:childTnLst>
                                </p:cTn>
                              </p:par>
                            </p:childTnLst>
                          </p:cTn>
                        </p:par>
                        <p:par>
                          <p:cTn id="107" fill="hold">
                            <p:stCondLst>
                              <p:cond delay="1200"/>
                            </p:stCondLst>
                            <p:childTnLst>
                              <p:par>
                                <p:cTn id="108" presetID="10" presetClass="entr" presetSubtype="0" fill="hold" nodeType="afterEffect">
                                  <p:stCondLst>
                                    <p:cond delay="0"/>
                                  </p:stCondLst>
                                  <p:childTnLst>
                                    <p:set>
                                      <p:cBhvr>
                                        <p:cTn id="109" dur="1" fill="hold">
                                          <p:stCondLst>
                                            <p:cond delay="0"/>
                                          </p:stCondLst>
                                        </p:cTn>
                                        <p:tgtEl>
                                          <p:spTgt spid="7">
                                            <p:txEl>
                                              <p:pRg st="4" end="4"/>
                                            </p:txEl>
                                          </p:spTgt>
                                        </p:tgtEl>
                                        <p:attrNameLst>
                                          <p:attrName>style.visibility</p:attrName>
                                        </p:attrNameLst>
                                      </p:cBhvr>
                                      <p:to>
                                        <p:strVal val="visible"/>
                                      </p:to>
                                    </p:set>
                                    <p:animEffect transition="in" filter="fade">
                                      <p:cBhvr>
                                        <p:cTn id="110" dur="300"/>
                                        <p:tgtEl>
                                          <p:spTgt spid="7">
                                            <p:txEl>
                                              <p:pRg st="4" end="4"/>
                                            </p:txEl>
                                          </p:spTgt>
                                        </p:tgtEl>
                                      </p:cBhvr>
                                    </p:animEffect>
                                  </p:childTnLst>
                                </p:cTn>
                              </p:par>
                            </p:childTnLst>
                          </p:cTn>
                        </p:par>
                        <p:par>
                          <p:cTn id="111" fill="hold">
                            <p:stCondLst>
                              <p:cond delay="1500"/>
                            </p:stCondLst>
                            <p:childTnLst>
                              <p:par>
                                <p:cTn id="112" presetID="10" presetClass="entr" presetSubtype="0" fill="hold" nodeType="afterEffect">
                                  <p:stCondLst>
                                    <p:cond delay="0"/>
                                  </p:stCondLst>
                                  <p:childTnLst>
                                    <p:set>
                                      <p:cBhvr>
                                        <p:cTn id="113" dur="1" fill="hold">
                                          <p:stCondLst>
                                            <p:cond delay="0"/>
                                          </p:stCondLst>
                                        </p:cTn>
                                        <p:tgtEl>
                                          <p:spTgt spid="7">
                                            <p:txEl>
                                              <p:pRg st="5" end="5"/>
                                            </p:txEl>
                                          </p:spTgt>
                                        </p:tgtEl>
                                        <p:attrNameLst>
                                          <p:attrName>style.visibility</p:attrName>
                                        </p:attrNameLst>
                                      </p:cBhvr>
                                      <p:to>
                                        <p:strVal val="visible"/>
                                      </p:to>
                                    </p:set>
                                    <p:animEffect transition="in" filter="fade">
                                      <p:cBhvr>
                                        <p:cTn id="114" dur="300"/>
                                        <p:tgtEl>
                                          <p:spTgt spid="7">
                                            <p:txEl>
                                              <p:pRg st="5" end="5"/>
                                            </p:txEl>
                                          </p:spTgt>
                                        </p:tgtEl>
                                      </p:cBhvr>
                                    </p:animEffect>
                                  </p:childTnLst>
                                </p:cTn>
                              </p:par>
                            </p:childTnLst>
                          </p:cTn>
                        </p:par>
                        <p:par>
                          <p:cTn id="115" fill="hold">
                            <p:stCondLst>
                              <p:cond delay="1800"/>
                            </p:stCondLst>
                            <p:childTnLst>
                              <p:par>
                                <p:cTn id="116" presetID="10" presetClass="entr" presetSubtype="0" fill="hold" nodeType="afterEffect">
                                  <p:stCondLst>
                                    <p:cond delay="0"/>
                                  </p:stCondLst>
                                  <p:childTnLst>
                                    <p:set>
                                      <p:cBhvr>
                                        <p:cTn id="117" dur="1" fill="hold">
                                          <p:stCondLst>
                                            <p:cond delay="0"/>
                                          </p:stCondLst>
                                        </p:cTn>
                                        <p:tgtEl>
                                          <p:spTgt spid="7">
                                            <p:txEl>
                                              <p:pRg st="6" end="6"/>
                                            </p:txEl>
                                          </p:spTgt>
                                        </p:tgtEl>
                                        <p:attrNameLst>
                                          <p:attrName>style.visibility</p:attrName>
                                        </p:attrNameLst>
                                      </p:cBhvr>
                                      <p:to>
                                        <p:strVal val="visible"/>
                                      </p:to>
                                    </p:set>
                                    <p:animEffect transition="in" filter="fade">
                                      <p:cBhvr>
                                        <p:cTn id="118" dur="300"/>
                                        <p:tgtEl>
                                          <p:spTgt spid="7">
                                            <p:txEl>
                                              <p:pRg st="6" end="6"/>
                                            </p:txEl>
                                          </p:spTgt>
                                        </p:tgtEl>
                                      </p:cBhvr>
                                    </p:animEffect>
                                  </p:childTnLst>
                                </p:cTn>
                              </p:par>
                            </p:childTnLst>
                          </p:cTn>
                        </p:par>
                        <p:par>
                          <p:cTn id="119" fill="hold">
                            <p:stCondLst>
                              <p:cond delay="2100"/>
                            </p:stCondLst>
                            <p:childTnLst>
                              <p:par>
                                <p:cTn id="120" presetID="10" presetClass="entr" presetSubtype="0" fill="hold" nodeType="afterEffect">
                                  <p:stCondLst>
                                    <p:cond delay="0"/>
                                  </p:stCondLst>
                                  <p:childTnLst>
                                    <p:set>
                                      <p:cBhvr>
                                        <p:cTn id="121" dur="1" fill="hold">
                                          <p:stCondLst>
                                            <p:cond delay="0"/>
                                          </p:stCondLst>
                                        </p:cTn>
                                        <p:tgtEl>
                                          <p:spTgt spid="7">
                                            <p:txEl>
                                              <p:pRg st="7" end="7"/>
                                            </p:txEl>
                                          </p:spTgt>
                                        </p:tgtEl>
                                        <p:attrNameLst>
                                          <p:attrName>style.visibility</p:attrName>
                                        </p:attrNameLst>
                                      </p:cBhvr>
                                      <p:to>
                                        <p:strVal val="visible"/>
                                      </p:to>
                                    </p:set>
                                    <p:animEffect transition="in" filter="fade">
                                      <p:cBhvr>
                                        <p:cTn id="122" dur="300"/>
                                        <p:tgtEl>
                                          <p:spTgt spid="7">
                                            <p:txEl>
                                              <p:pRg st="7" end="7"/>
                                            </p:txEl>
                                          </p:spTgt>
                                        </p:tgtEl>
                                      </p:cBhvr>
                                    </p:animEffect>
                                  </p:childTnLst>
                                </p:cTn>
                              </p:par>
                            </p:childTnLst>
                          </p:cTn>
                        </p:par>
                        <p:par>
                          <p:cTn id="123" fill="hold">
                            <p:stCondLst>
                              <p:cond delay="2400"/>
                            </p:stCondLst>
                            <p:childTnLst>
                              <p:par>
                                <p:cTn id="124" presetID="10" presetClass="entr" presetSubtype="0" fill="hold" nodeType="afterEffect">
                                  <p:stCondLst>
                                    <p:cond delay="0"/>
                                  </p:stCondLst>
                                  <p:childTnLst>
                                    <p:set>
                                      <p:cBhvr>
                                        <p:cTn id="125" dur="1" fill="hold">
                                          <p:stCondLst>
                                            <p:cond delay="0"/>
                                          </p:stCondLst>
                                        </p:cTn>
                                        <p:tgtEl>
                                          <p:spTgt spid="7">
                                            <p:txEl>
                                              <p:pRg st="8" end="8"/>
                                            </p:txEl>
                                          </p:spTgt>
                                        </p:tgtEl>
                                        <p:attrNameLst>
                                          <p:attrName>style.visibility</p:attrName>
                                        </p:attrNameLst>
                                      </p:cBhvr>
                                      <p:to>
                                        <p:strVal val="visible"/>
                                      </p:to>
                                    </p:set>
                                    <p:animEffect transition="in" filter="fade">
                                      <p:cBhvr>
                                        <p:cTn id="126" dur="300"/>
                                        <p:tgtEl>
                                          <p:spTgt spid="7">
                                            <p:txEl>
                                              <p:pRg st="8" end="8"/>
                                            </p:txEl>
                                          </p:spTgt>
                                        </p:tgtEl>
                                      </p:cBhvr>
                                    </p:animEffect>
                                  </p:childTnLst>
                                </p:cTn>
                              </p:par>
                            </p:childTnLst>
                          </p:cTn>
                        </p:par>
                        <p:par>
                          <p:cTn id="127" fill="hold">
                            <p:stCondLst>
                              <p:cond delay="2700"/>
                            </p:stCondLst>
                            <p:childTnLst>
                              <p:par>
                                <p:cTn id="128" presetID="10" presetClass="entr" presetSubtype="0" fill="hold" nodeType="afterEffect">
                                  <p:stCondLst>
                                    <p:cond delay="0"/>
                                  </p:stCondLst>
                                  <p:childTnLst>
                                    <p:set>
                                      <p:cBhvr>
                                        <p:cTn id="129" dur="1" fill="hold">
                                          <p:stCondLst>
                                            <p:cond delay="0"/>
                                          </p:stCondLst>
                                        </p:cTn>
                                        <p:tgtEl>
                                          <p:spTgt spid="7">
                                            <p:txEl>
                                              <p:pRg st="9" end="9"/>
                                            </p:txEl>
                                          </p:spTgt>
                                        </p:tgtEl>
                                        <p:attrNameLst>
                                          <p:attrName>style.visibility</p:attrName>
                                        </p:attrNameLst>
                                      </p:cBhvr>
                                      <p:to>
                                        <p:strVal val="visible"/>
                                      </p:to>
                                    </p:set>
                                    <p:animEffect transition="in" filter="fade">
                                      <p:cBhvr>
                                        <p:cTn id="130" dur="300"/>
                                        <p:tgtEl>
                                          <p:spTgt spid="7">
                                            <p:txEl>
                                              <p:pRg st="9" end="9"/>
                                            </p:txEl>
                                          </p:spTgt>
                                        </p:tgtEl>
                                      </p:cBhvr>
                                    </p:animEffect>
                                  </p:childTnLst>
                                </p:cTn>
                              </p:par>
                            </p:childTnLst>
                          </p:cTn>
                        </p:par>
                        <p:par>
                          <p:cTn id="131" fill="hold">
                            <p:stCondLst>
                              <p:cond delay="3000"/>
                            </p:stCondLst>
                            <p:childTnLst>
                              <p:par>
                                <p:cTn id="132" presetID="10" presetClass="entr" presetSubtype="0" fill="hold" nodeType="afterEffect">
                                  <p:stCondLst>
                                    <p:cond delay="0"/>
                                  </p:stCondLst>
                                  <p:childTnLst>
                                    <p:set>
                                      <p:cBhvr>
                                        <p:cTn id="133" dur="1" fill="hold">
                                          <p:stCondLst>
                                            <p:cond delay="0"/>
                                          </p:stCondLst>
                                        </p:cTn>
                                        <p:tgtEl>
                                          <p:spTgt spid="7">
                                            <p:txEl>
                                              <p:pRg st="10" end="10"/>
                                            </p:txEl>
                                          </p:spTgt>
                                        </p:tgtEl>
                                        <p:attrNameLst>
                                          <p:attrName>style.visibility</p:attrName>
                                        </p:attrNameLst>
                                      </p:cBhvr>
                                      <p:to>
                                        <p:strVal val="visible"/>
                                      </p:to>
                                    </p:set>
                                    <p:animEffect transition="in" filter="fade">
                                      <p:cBhvr>
                                        <p:cTn id="134" dur="300"/>
                                        <p:tgtEl>
                                          <p:spTgt spid="7">
                                            <p:txEl>
                                              <p:pRg st="10" end="10"/>
                                            </p:txEl>
                                          </p:spTgt>
                                        </p:tgtEl>
                                      </p:cBhvr>
                                    </p:animEffect>
                                  </p:childTnLst>
                                </p:cTn>
                              </p:par>
                            </p:childTnLst>
                          </p:cTn>
                        </p:par>
                        <p:par>
                          <p:cTn id="135" fill="hold">
                            <p:stCondLst>
                              <p:cond delay="3300"/>
                            </p:stCondLst>
                            <p:childTnLst>
                              <p:par>
                                <p:cTn id="136" presetID="10" presetClass="entr" presetSubtype="0" fill="hold" nodeType="afterEffect">
                                  <p:stCondLst>
                                    <p:cond delay="0"/>
                                  </p:stCondLst>
                                  <p:childTnLst>
                                    <p:set>
                                      <p:cBhvr>
                                        <p:cTn id="137" dur="1" fill="hold">
                                          <p:stCondLst>
                                            <p:cond delay="0"/>
                                          </p:stCondLst>
                                        </p:cTn>
                                        <p:tgtEl>
                                          <p:spTgt spid="7">
                                            <p:txEl>
                                              <p:pRg st="11" end="11"/>
                                            </p:txEl>
                                          </p:spTgt>
                                        </p:tgtEl>
                                        <p:attrNameLst>
                                          <p:attrName>style.visibility</p:attrName>
                                        </p:attrNameLst>
                                      </p:cBhvr>
                                      <p:to>
                                        <p:strVal val="visible"/>
                                      </p:to>
                                    </p:set>
                                    <p:animEffect transition="in" filter="fade">
                                      <p:cBhvr>
                                        <p:cTn id="138" dur="300"/>
                                        <p:tgtEl>
                                          <p:spTgt spid="7">
                                            <p:txEl>
                                              <p:pRg st="11" end="11"/>
                                            </p:txEl>
                                          </p:spTgt>
                                        </p:tgtEl>
                                      </p:cBhvr>
                                    </p:animEffect>
                                  </p:childTnLst>
                                </p:cTn>
                              </p:par>
                            </p:childTnLst>
                          </p:cTn>
                        </p:par>
                        <p:par>
                          <p:cTn id="139" fill="hold">
                            <p:stCondLst>
                              <p:cond delay="3600"/>
                            </p:stCondLst>
                            <p:childTnLst>
                              <p:par>
                                <p:cTn id="140" presetID="10" presetClass="entr" presetSubtype="0" fill="hold" nodeType="afterEffect">
                                  <p:stCondLst>
                                    <p:cond delay="0"/>
                                  </p:stCondLst>
                                  <p:childTnLst>
                                    <p:set>
                                      <p:cBhvr>
                                        <p:cTn id="141" dur="1" fill="hold">
                                          <p:stCondLst>
                                            <p:cond delay="0"/>
                                          </p:stCondLst>
                                        </p:cTn>
                                        <p:tgtEl>
                                          <p:spTgt spid="7">
                                            <p:txEl>
                                              <p:pRg st="12" end="12"/>
                                            </p:txEl>
                                          </p:spTgt>
                                        </p:tgtEl>
                                        <p:attrNameLst>
                                          <p:attrName>style.visibility</p:attrName>
                                        </p:attrNameLst>
                                      </p:cBhvr>
                                      <p:to>
                                        <p:strVal val="visible"/>
                                      </p:to>
                                    </p:set>
                                    <p:animEffect transition="in" filter="fade">
                                      <p:cBhvr>
                                        <p:cTn id="142" dur="300"/>
                                        <p:tgtEl>
                                          <p:spTgt spid="7">
                                            <p:txEl>
                                              <p:pRg st="12" end="12"/>
                                            </p:txEl>
                                          </p:spTgt>
                                        </p:tgtEl>
                                      </p:cBhvr>
                                    </p:animEffect>
                                  </p:childTnLst>
                                </p:cTn>
                              </p:par>
                            </p:childTnLst>
                          </p:cTn>
                        </p:par>
                        <p:par>
                          <p:cTn id="143" fill="hold">
                            <p:stCondLst>
                              <p:cond delay="3900"/>
                            </p:stCondLst>
                            <p:childTnLst>
                              <p:par>
                                <p:cTn id="144" presetID="10" presetClass="entr" presetSubtype="0" fill="hold" nodeType="afterEffect">
                                  <p:stCondLst>
                                    <p:cond delay="0"/>
                                  </p:stCondLst>
                                  <p:childTnLst>
                                    <p:set>
                                      <p:cBhvr>
                                        <p:cTn id="145" dur="1" fill="hold">
                                          <p:stCondLst>
                                            <p:cond delay="0"/>
                                          </p:stCondLst>
                                        </p:cTn>
                                        <p:tgtEl>
                                          <p:spTgt spid="7">
                                            <p:txEl>
                                              <p:pRg st="13" end="13"/>
                                            </p:txEl>
                                          </p:spTgt>
                                        </p:tgtEl>
                                        <p:attrNameLst>
                                          <p:attrName>style.visibility</p:attrName>
                                        </p:attrNameLst>
                                      </p:cBhvr>
                                      <p:to>
                                        <p:strVal val="visible"/>
                                      </p:to>
                                    </p:set>
                                    <p:animEffect transition="in" filter="fade">
                                      <p:cBhvr>
                                        <p:cTn id="146" dur="300"/>
                                        <p:tgtEl>
                                          <p:spTgt spid="7">
                                            <p:txEl>
                                              <p:pRg st="13" end="13"/>
                                            </p:txEl>
                                          </p:spTgt>
                                        </p:tgtEl>
                                      </p:cBhvr>
                                    </p:animEffect>
                                  </p:childTnLst>
                                </p:cTn>
                              </p:par>
                            </p:childTnLst>
                          </p:cTn>
                        </p:par>
                        <p:par>
                          <p:cTn id="147" fill="hold">
                            <p:stCondLst>
                              <p:cond delay="4200"/>
                            </p:stCondLst>
                            <p:childTnLst>
                              <p:par>
                                <p:cTn id="148" presetID="10" presetClass="entr" presetSubtype="0" fill="hold" nodeType="afterEffect">
                                  <p:stCondLst>
                                    <p:cond delay="0"/>
                                  </p:stCondLst>
                                  <p:childTnLst>
                                    <p:set>
                                      <p:cBhvr>
                                        <p:cTn id="149" dur="1" fill="hold">
                                          <p:stCondLst>
                                            <p:cond delay="0"/>
                                          </p:stCondLst>
                                        </p:cTn>
                                        <p:tgtEl>
                                          <p:spTgt spid="7">
                                            <p:txEl>
                                              <p:pRg st="14" end="14"/>
                                            </p:txEl>
                                          </p:spTgt>
                                        </p:tgtEl>
                                        <p:attrNameLst>
                                          <p:attrName>style.visibility</p:attrName>
                                        </p:attrNameLst>
                                      </p:cBhvr>
                                      <p:to>
                                        <p:strVal val="visible"/>
                                      </p:to>
                                    </p:set>
                                    <p:animEffect transition="in" filter="fade">
                                      <p:cBhvr>
                                        <p:cTn id="150" dur="300"/>
                                        <p:tgtEl>
                                          <p:spTgt spid="7">
                                            <p:txEl>
                                              <p:pRg st="14" end="14"/>
                                            </p:txEl>
                                          </p:spTgt>
                                        </p:tgtEl>
                                      </p:cBhvr>
                                    </p:animEffect>
                                  </p:childTnLst>
                                </p:cTn>
                              </p:par>
                            </p:childTnLst>
                          </p:cTn>
                        </p:par>
                        <p:par>
                          <p:cTn id="151" fill="hold">
                            <p:stCondLst>
                              <p:cond delay="4500"/>
                            </p:stCondLst>
                            <p:childTnLst>
                              <p:par>
                                <p:cTn id="152" presetID="10" presetClass="entr" presetSubtype="0" fill="hold" nodeType="afterEffect">
                                  <p:stCondLst>
                                    <p:cond delay="0"/>
                                  </p:stCondLst>
                                  <p:childTnLst>
                                    <p:set>
                                      <p:cBhvr>
                                        <p:cTn id="153" dur="1" fill="hold">
                                          <p:stCondLst>
                                            <p:cond delay="0"/>
                                          </p:stCondLst>
                                        </p:cTn>
                                        <p:tgtEl>
                                          <p:spTgt spid="7">
                                            <p:txEl>
                                              <p:pRg st="15" end="15"/>
                                            </p:txEl>
                                          </p:spTgt>
                                        </p:tgtEl>
                                        <p:attrNameLst>
                                          <p:attrName>style.visibility</p:attrName>
                                        </p:attrNameLst>
                                      </p:cBhvr>
                                      <p:to>
                                        <p:strVal val="visible"/>
                                      </p:to>
                                    </p:set>
                                    <p:animEffect transition="in" filter="fade">
                                      <p:cBhvr>
                                        <p:cTn id="154" dur="300"/>
                                        <p:tgtEl>
                                          <p:spTgt spid="7">
                                            <p:txEl>
                                              <p:pRg st="15" end="15"/>
                                            </p:txEl>
                                          </p:spTgt>
                                        </p:tgtEl>
                                      </p:cBhvr>
                                    </p:animEffect>
                                  </p:childTnLst>
                                </p:cTn>
                              </p:par>
                            </p:childTnLst>
                          </p:cTn>
                        </p:par>
                        <p:par>
                          <p:cTn id="155" fill="hold">
                            <p:stCondLst>
                              <p:cond delay="4800"/>
                            </p:stCondLst>
                            <p:childTnLst>
                              <p:par>
                                <p:cTn id="156" presetID="10" presetClass="entr" presetSubtype="0" fill="hold" nodeType="afterEffect">
                                  <p:stCondLst>
                                    <p:cond delay="0"/>
                                  </p:stCondLst>
                                  <p:childTnLst>
                                    <p:set>
                                      <p:cBhvr>
                                        <p:cTn id="157" dur="1" fill="hold">
                                          <p:stCondLst>
                                            <p:cond delay="0"/>
                                          </p:stCondLst>
                                        </p:cTn>
                                        <p:tgtEl>
                                          <p:spTgt spid="7">
                                            <p:txEl>
                                              <p:pRg st="16" end="16"/>
                                            </p:txEl>
                                          </p:spTgt>
                                        </p:tgtEl>
                                        <p:attrNameLst>
                                          <p:attrName>style.visibility</p:attrName>
                                        </p:attrNameLst>
                                      </p:cBhvr>
                                      <p:to>
                                        <p:strVal val="visible"/>
                                      </p:to>
                                    </p:set>
                                    <p:animEffect transition="in" filter="fade">
                                      <p:cBhvr>
                                        <p:cTn id="158" dur="300"/>
                                        <p:tgtEl>
                                          <p:spTgt spid="7">
                                            <p:txEl>
                                              <p:pRg st="16" end="16"/>
                                            </p:txEl>
                                          </p:spTgt>
                                        </p:tgtEl>
                                      </p:cBhvr>
                                    </p:animEffect>
                                  </p:childTnLst>
                                </p:cTn>
                              </p:par>
                            </p:childTnLst>
                          </p:cTn>
                        </p:par>
                        <p:par>
                          <p:cTn id="159" fill="hold">
                            <p:stCondLst>
                              <p:cond delay="5100"/>
                            </p:stCondLst>
                            <p:childTnLst>
                              <p:par>
                                <p:cTn id="160" presetID="10" presetClass="entr" presetSubtype="0" fill="hold" nodeType="afterEffect">
                                  <p:stCondLst>
                                    <p:cond delay="0"/>
                                  </p:stCondLst>
                                  <p:childTnLst>
                                    <p:set>
                                      <p:cBhvr>
                                        <p:cTn id="161" dur="1" fill="hold">
                                          <p:stCondLst>
                                            <p:cond delay="0"/>
                                          </p:stCondLst>
                                        </p:cTn>
                                        <p:tgtEl>
                                          <p:spTgt spid="7">
                                            <p:txEl>
                                              <p:pRg st="17" end="17"/>
                                            </p:txEl>
                                          </p:spTgt>
                                        </p:tgtEl>
                                        <p:attrNameLst>
                                          <p:attrName>style.visibility</p:attrName>
                                        </p:attrNameLst>
                                      </p:cBhvr>
                                      <p:to>
                                        <p:strVal val="visible"/>
                                      </p:to>
                                    </p:set>
                                    <p:animEffect transition="in" filter="fade">
                                      <p:cBhvr>
                                        <p:cTn id="162" dur="300"/>
                                        <p:tgtEl>
                                          <p:spTgt spid="7">
                                            <p:txEl>
                                              <p:pRg st="17" end="17"/>
                                            </p:txEl>
                                          </p:spTgt>
                                        </p:tgtEl>
                                      </p:cBhvr>
                                    </p:animEffect>
                                  </p:childTnLst>
                                </p:cTn>
                              </p:par>
                            </p:childTnLst>
                          </p:cTn>
                        </p:par>
                        <p:par>
                          <p:cTn id="163" fill="hold">
                            <p:stCondLst>
                              <p:cond delay="5400"/>
                            </p:stCondLst>
                            <p:childTnLst>
                              <p:par>
                                <p:cTn id="164" presetID="10" presetClass="entr" presetSubtype="0" fill="hold" nodeType="afterEffect">
                                  <p:stCondLst>
                                    <p:cond delay="0"/>
                                  </p:stCondLst>
                                  <p:childTnLst>
                                    <p:set>
                                      <p:cBhvr>
                                        <p:cTn id="165" dur="1" fill="hold">
                                          <p:stCondLst>
                                            <p:cond delay="0"/>
                                          </p:stCondLst>
                                        </p:cTn>
                                        <p:tgtEl>
                                          <p:spTgt spid="7">
                                            <p:txEl>
                                              <p:pRg st="18" end="18"/>
                                            </p:txEl>
                                          </p:spTgt>
                                        </p:tgtEl>
                                        <p:attrNameLst>
                                          <p:attrName>style.visibility</p:attrName>
                                        </p:attrNameLst>
                                      </p:cBhvr>
                                      <p:to>
                                        <p:strVal val="visible"/>
                                      </p:to>
                                    </p:set>
                                    <p:animEffect transition="in" filter="fade">
                                      <p:cBhvr>
                                        <p:cTn id="166" dur="300"/>
                                        <p:tgtEl>
                                          <p:spTgt spid="7">
                                            <p:txEl>
                                              <p:pRg st="18" end="18"/>
                                            </p:txEl>
                                          </p:spTgt>
                                        </p:tgtEl>
                                      </p:cBhvr>
                                    </p:animEffect>
                                  </p:childTnLst>
                                </p:cTn>
                              </p:par>
                            </p:childTnLst>
                          </p:cTn>
                        </p:par>
                        <p:par>
                          <p:cTn id="167" fill="hold">
                            <p:stCondLst>
                              <p:cond delay="5700"/>
                            </p:stCondLst>
                            <p:childTnLst>
                              <p:par>
                                <p:cTn id="168" presetID="10" presetClass="entr" presetSubtype="0" fill="hold" nodeType="afterEffect">
                                  <p:stCondLst>
                                    <p:cond delay="0"/>
                                  </p:stCondLst>
                                  <p:childTnLst>
                                    <p:set>
                                      <p:cBhvr>
                                        <p:cTn id="169" dur="1" fill="hold">
                                          <p:stCondLst>
                                            <p:cond delay="0"/>
                                          </p:stCondLst>
                                        </p:cTn>
                                        <p:tgtEl>
                                          <p:spTgt spid="7">
                                            <p:txEl>
                                              <p:pRg st="19" end="19"/>
                                            </p:txEl>
                                          </p:spTgt>
                                        </p:tgtEl>
                                        <p:attrNameLst>
                                          <p:attrName>style.visibility</p:attrName>
                                        </p:attrNameLst>
                                      </p:cBhvr>
                                      <p:to>
                                        <p:strVal val="visible"/>
                                      </p:to>
                                    </p:set>
                                    <p:animEffect transition="in" filter="fade">
                                      <p:cBhvr>
                                        <p:cTn id="170" dur="300"/>
                                        <p:tgtEl>
                                          <p:spTgt spid="7">
                                            <p:txEl>
                                              <p:pRg st="19" end="19"/>
                                            </p:txEl>
                                          </p:spTgt>
                                        </p:tgtEl>
                                      </p:cBhvr>
                                    </p:animEffect>
                                  </p:childTnLst>
                                </p:cTn>
                              </p:par>
                            </p:childTnLst>
                          </p:cTn>
                        </p:par>
                      </p:childTnLst>
                    </p:cTn>
                  </p:par>
                  <p:par>
                    <p:cTn id="171" fill="hold">
                      <p:stCondLst>
                        <p:cond delay="indefinite"/>
                      </p:stCondLst>
                      <p:childTnLst>
                        <p:par>
                          <p:cTn id="172" fill="hold">
                            <p:stCondLst>
                              <p:cond delay="0"/>
                            </p:stCondLst>
                            <p:childTnLst>
                              <p:par>
                                <p:cTn id="173" presetID="10" presetClass="entr" presetSubtype="0" fill="hold" nodeType="clickEffect">
                                  <p:stCondLst>
                                    <p:cond delay="0"/>
                                  </p:stCondLst>
                                  <p:childTnLst>
                                    <p:set>
                                      <p:cBhvr>
                                        <p:cTn id="174" dur="1" fill="hold">
                                          <p:stCondLst>
                                            <p:cond delay="0"/>
                                          </p:stCondLst>
                                        </p:cTn>
                                        <p:tgtEl>
                                          <p:spTgt spid="7">
                                            <p:txEl>
                                              <p:pRg st="20" end="20"/>
                                            </p:txEl>
                                          </p:spTgt>
                                        </p:tgtEl>
                                        <p:attrNameLst>
                                          <p:attrName>style.visibility</p:attrName>
                                        </p:attrNameLst>
                                      </p:cBhvr>
                                      <p:to>
                                        <p:strVal val="visible"/>
                                      </p:to>
                                    </p:set>
                                    <p:animEffect transition="in" filter="fade">
                                      <p:cBhvr>
                                        <p:cTn id="175" dur="500"/>
                                        <p:tgtEl>
                                          <p:spTgt spid="7">
                                            <p:txEl>
                                              <p:pRg st="20" end="20"/>
                                            </p:txEl>
                                          </p:spTgt>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nodeType="clickEffect">
                                  <p:stCondLst>
                                    <p:cond delay="0"/>
                                  </p:stCondLst>
                                  <p:childTnLst>
                                    <p:set>
                                      <p:cBhvr>
                                        <p:cTn id="179" dur="1" fill="hold">
                                          <p:stCondLst>
                                            <p:cond delay="0"/>
                                          </p:stCondLst>
                                        </p:cTn>
                                        <p:tgtEl>
                                          <p:spTgt spid="7">
                                            <p:txEl>
                                              <p:pRg st="21" end="21"/>
                                            </p:txEl>
                                          </p:spTgt>
                                        </p:tgtEl>
                                        <p:attrNameLst>
                                          <p:attrName>style.visibility</p:attrName>
                                        </p:attrNameLst>
                                      </p:cBhvr>
                                      <p:to>
                                        <p:strVal val="visible"/>
                                      </p:to>
                                    </p:set>
                                    <p:animEffect transition="in" filter="fade">
                                      <p:cBhvr>
                                        <p:cTn id="180" dur="300"/>
                                        <p:tgtEl>
                                          <p:spTgt spid="7">
                                            <p:txEl>
                                              <p:pRg st="21" end="21"/>
                                            </p:txEl>
                                          </p:spTgt>
                                        </p:tgtEl>
                                      </p:cBhvr>
                                    </p:animEffect>
                                  </p:childTnLst>
                                </p:cTn>
                              </p:par>
                            </p:childTnLst>
                          </p:cTn>
                        </p:par>
                        <p:par>
                          <p:cTn id="181" fill="hold">
                            <p:stCondLst>
                              <p:cond delay="300"/>
                            </p:stCondLst>
                            <p:childTnLst>
                              <p:par>
                                <p:cTn id="182" presetID="10" presetClass="entr" presetSubtype="0" fill="hold" nodeType="afterEffect">
                                  <p:stCondLst>
                                    <p:cond delay="0"/>
                                  </p:stCondLst>
                                  <p:childTnLst>
                                    <p:set>
                                      <p:cBhvr>
                                        <p:cTn id="183" dur="1" fill="hold">
                                          <p:stCondLst>
                                            <p:cond delay="0"/>
                                          </p:stCondLst>
                                        </p:cTn>
                                        <p:tgtEl>
                                          <p:spTgt spid="7">
                                            <p:txEl>
                                              <p:pRg st="22" end="22"/>
                                            </p:txEl>
                                          </p:spTgt>
                                        </p:tgtEl>
                                        <p:attrNameLst>
                                          <p:attrName>style.visibility</p:attrName>
                                        </p:attrNameLst>
                                      </p:cBhvr>
                                      <p:to>
                                        <p:strVal val="visible"/>
                                      </p:to>
                                    </p:set>
                                    <p:animEffect transition="in" filter="fade">
                                      <p:cBhvr>
                                        <p:cTn id="184" dur="300"/>
                                        <p:tgtEl>
                                          <p:spTgt spid="7">
                                            <p:txEl>
                                              <p:pRg st="22" end="22"/>
                                            </p:txEl>
                                          </p:spTgt>
                                        </p:tgtEl>
                                      </p:cBhvr>
                                    </p:animEffect>
                                  </p:childTnLst>
                                </p:cTn>
                              </p:par>
                            </p:childTnLst>
                          </p:cTn>
                        </p:par>
                        <p:par>
                          <p:cTn id="185" fill="hold">
                            <p:stCondLst>
                              <p:cond delay="600"/>
                            </p:stCondLst>
                            <p:childTnLst>
                              <p:par>
                                <p:cTn id="186" presetID="10" presetClass="entr" presetSubtype="0" fill="hold" nodeType="afterEffect">
                                  <p:stCondLst>
                                    <p:cond delay="0"/>
                                  </p:stCondLst>
                                  <p:childTnLst>
                                    <p:set>
                                      <p:cBhvr>
                                        <p:cTn id="187" dur="1" fill="hold">
                                          <p:stCondLst>
                                            <p:cond delay="0"/>
                                          </p:stCondLst>
                                        </p:cTn>
                                        <p:tgtEl>
                                          <p:spTgt spid="7">
                                            <p:txEl>
                                              <p:pRg st="23" end="23"/>
                                            </p:txEl>
                                          </p:spTgt>
                                        </p:tgtEl>
                                        <p:attrNameLst>
                                          <p:attrName>style.visibility</p:attrName>
                                        </p:attrNameLst>
                                      </p:cBhvr>
                                      <p:to>
                                        <p:strVal val="visible"/>
                                      </p:to>
                                    </p:set>
                                    <p:animEffect transition="in" filter="fade">
                                      <p:cBhvr>
                                        <p:cTn id="188" dur="300"/>
                                        <p:tgtEl>
                                          <p:spTgt spid="7">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89A854C-9EB9-88AD-A6B9-544561E6785B}"/>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E57F1D80-50A0-3C9F-50F6-0759596C35B2}"/>
              </a:ext>
            </a:extLst>
          </p:cNvPr>
          <p:cNvPicPr>
            <a:picLocks noChangeAspect="1"/>
          </p:cNvPicPr>
          <p:nvPr/>
        </p:nvPicPr>
        <p:blipFill>
          <a:blip r:embed="rId2">
            <a:extLst>
              <a:ext uri="{28A0092B-C50C-407E-A947-70E740481C1C}">
                <a14:useLocalDpi xmlns:a14="http://schemas.microsoft.com/office/drawing/2010/main" val="0"/>
              </a:ext>
            </a:extLst>
          </a:blip>
          <a:srcRect t="6875" b="37887"/>
          <a:stretch/>
        </p:blipFill>
        <p:spPr>
          <a:xfrm>
            <a:off x="0" y="0"/>
            <a:ext cx="12192000" cy="6734629"/>
          </a:xfrm>
          <a:prstGeom prst="rect">
            <a:avLst/>
          </a:prstGeom>
        </p:spPr>
      </p:pic>
      <p:sp>
        <p:nvSpPr>
          <p:cNvPr id="2" name="Title 1">
            <a:extLst>
              <a:ext uri="{FF2B5EF4-FFF2-40B4-BE49-F238E27FC236}">
                <a16:creationId xmlns:a16="http://schemas.microsoft.com/office/drawing/2014/main" id="{3979BB55-0C5D-CB53-487A-DC3038AB43C2}"/>
              </a:ext>
            </a:extLst>
          </p:cNvPr>
          <p:cNvSpPr>
            <a:spLocks noGrp="1"/>
          </p:cNvSpPr>
          <p:nvPr>
            <p:ph type="ctrTitle"/>
          </p:nvPr>
        </p:nvSpPr>
        <p:spPr>
          <a:xfrm>
            <a:off x="1039091" y="1801091"/>
            <a:ext cx="10113818" cy="3376390"/>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4014502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5C4AD-F2FD-6CD7-9700-410EEC0492E7}"/>
              </a:ext>
            </a:extLst>
          </p:cNvPr>
          <p:cNvSpPr>
            <a:spLocks noGrp="1"/>
          </p:cNvSpPr>
          <p:nvPr>
            <p:ph type="title"/>
          </p:nvPr>
        </p:nvSpPr>
        <p:spPr/>
        <p:txBody>
          <a:bodyPr/>
          <a:lstStyle/>
          <a:p>
            <a:r>
              <a:rPr lang="ru-RU" dirty="0"/>
              <a:t>Барьер</a:t>
            </a:r>
            <a:endParaRPr lang="en-US" dirty="0"/>
          </a:p>
        </p:txBody>
      </p:sp>
      <p:sp>
        <p:nvSpPr>
          <p:cNvPr id="3" name="Text Placeholder 2">
            <a:extLst>
              <a:ext uri="{FF2B5EF4-FFF2-40B4-BE49-F238E27FC236}">
                <a16:creationId xmlns:a16="http://schemas.microsoft.com/office/drawing/2014/main" id="{AD29BA4E-1D24-98EF-C345-620FDF393F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14206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7E7D8-A3EF-9AC7-55FA-168D3B2B46A8}"/>
              </a:ext>
            </a:extLst>
          </p:cNvPr>
          <p:cNvSpPr>
            <a:spLocks noGrp="1"/>
          </p:cNvSpPr>
          <p:nvPr>
            <p:ph type="title"/>
          </p:nvPr>
        </p:nvSpPr>
        <p:spPr/>
        <p:txBody>
          <a:bodyPr/>
          <a:lstStyle/>
          <a:p>
            <a:r>
              <a:rPr lang="ru-RU" dirty="0"/>
              <a:t>Барьер</a:t>
            </a:r>
            <a:endParaRPr lang="en-US" dirty="0"/>
          </a:p>
        </p:txBody>
      </p:sp>
      <p:sp>
        <p:nvSpPr>
          <p:cNvPr id="3" name="Content Placeholder 2">
            <a:extLst>
              <a:ext uri="{FF2B5EF4-FFF2-40B4-BE49-F238E27FC236}">
                <a16:creationId xmlns:a16="http://schemas.microsoft.com/office/drawing/2014/main" id="{62414991-1BEC-B36E-590C-4A854D528DCF}"/>
              </a:ext>
            </a:extLst>
          </p:cNvPr>
          <p:cNvSpPr>
            <a:spLocks noGrp="1"/>
          </p:cNvSpPr>
          <p:nvPr>
            <p:ph idx="1"/>
          </p:nvPr>
        </p:nvSpPr>
        <p:spPr/>
        <p:txBody>
          <a:bodyPr/>
          <a:lstStyle/>
          <a:p>
            <a:r>
              <a:rPr lang="ru-RU" dirty="0"/>
              <a:t>Примитив синхронизации, на котором группа из заданного количества потоков ожидает прохождения всех потоков через барьер</a:t>
            </a:r>
          </a:p>
        </p:txBody>
      </p:sp>
      <p:cxnSp>
        <p:nvCxnSpPr>
          <p:cNvPr id="5" name="Straight Arrow Connector 4">
            <a:extLst>
              <a:ext uri="{FF2B5EF4-FFF2-40B4-BE49-F238E27FC236}">
                <a16:creationId xmlns:a16="http://schemas.microsoft.com/office/drawing/2014/main" id="{40AFAE52-FE06-2C30-6906-F1A0F3DDE02E}"/>
              </a:ext>
            </a:extLst>
          </p:cNvPr>
          <p:cNvCxnSpPr>
            <a:cxnSpLocks/>
          </p:cNvCxnSpPr>
          <p:nvPr/>
        </p:nvCxnSpPr>
        <p:spPr>
          <a:xfrm>
            <a:off x="1809750" y="4171950"/>
            <a:ext cx="673417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B9450BB0-6B92-C968-3509-573EB19B5A52}"/>
              </a:ext>
            </a:extLst>
          </p:cNvPr>
          <p:cNvCxnSpPr>
            <a:cxnSpLocks/>
          </p:cNvCxnSpPr>
          <p:nvPr/>
        </p:nvCxnSpPr>
        <p:spPr>
          <a:xfrm>
            <a:off x="1809750" y="47053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6D9C9374-106E-8323-AE95-9829E0674425}"/>
              </a:ext>
            </a:extLst>
          </p:cNvPr>
          <p:cNvCxnSpPr>
            <a:cxnSpLocks/>
          </p:cNvCxnSpPr>
          <p:nvPr/>
        </p:nvCxnSpPr>
        <p:spPr>
          <a:xfrm>
            <a:off x="1809750" y="52387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74FCDB-2FC0-3DA1-56D5-1D80645F6C9E}"/>
              </a:ext>
            </a:extLst>
          </p:cNvPr>
          <p:cNvCxnSpPr/>
          <p:nvPr/>
        </p:nvCxnSpPr>
        <p:spPr>
          <a:xfrm>
            <a:off x="36956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9F666327-0F3F-EF80-2DA0-76542F2B949B}"/>
              </a:ext>
            </a:extLst>
          </p:cNvPr>
          <p:cNvSpPr/>
          <p:nvPr/>
        </p:nvSpPr>
        <p:spPr>
          <a:xfrm>
            <a:off x="2190750" y="4019550"/>
            <a:ext cx="53340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A674979-CC63-FE63-2639-40E11E2D3B63}"/>
              </a:ext>
            </a:extLst>
          </p:cNvPr>
          <p:cNvSpPr/>
          <p:nvPr/>
        </p:nvSpPr>
        <p:spPr>
          <a:xfrm>
            <a:off x="2381250" y="4564856"/>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C84EB3C-BE13-54AF-6791-A9391EE26159}"/>
              </a:ext>
            </a:extLst>
          </p:cNvPr>
          <p:cNvSpPr/>
          <p:nvPr/>
        </p:nvSpPr>
        <p:spPr>
          <a:xfrm>
            <a:off x="2105028" y="5110162"/>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58F1E80D-6608-AFB5-6DB8-FF37D4ADDE20}"/>
              </a:ext>
            </a:extLst>
          </p:cNvPr>
          <p:cNvCxnSpPr/>
          <p:nvPr/>
        </p:nvCxnSpPr>
        <p:spPr>
          <a:xfrm flipV="1">
            <a:off x="3152775" y="5391149"/>
            <a:ext cx="228600" cy="619126"/>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B4B14F8-535B-6D1C-DECF-34CBD8060EF2}"/>
              </a:ext>
            </a:extLst>
          </p:cNvPr>
          <p:cNvSpPr txBox="1"/>
          <p:nvPr/>
        </p:nvSpPr>
        <p:spPr>
          <a:xfrm>
            <a:off x="2219328" y="6134100"/>
            <a:ext cx="1771645" cy="369332"/>
          </a:xfrm>
          <a:prstGeom prst="rect">
            <a:avLst/>
          </a:prstGeom>
          <a:noFill/>
        </p:spPr>
        <p:txBody>
          <a:bodyPr wrap="square" rtlCol="0">
            <a:spAutoFit/>
          </a:bodyPr>
          <a:lstStyle/>
          <a:p>
            <a:r>
              <a:rPr lang="en-US" dirty="0" err="1"/>
              <a:t>barrier.arrive</a:t>
            </a:r>
            <a:r>
              <a:rPr lang="en-US" dirty="0"/>
              <a:t>()</a:t>
            </a:r>
          </a:p>
        </p:txBody>
      </p:sp>
      <p:cxnSp>
        <p:nvCxnSpPr>
          <p:cNvPr id="16" name="Straight Connector 15">
            <a:extLst>
              <a:ext uri="{FF2B5EF4-FFF2-40B4-BE49-F238E27FC236}">
                <a16:creationId xmlns:a16="http://schemas.microsoft.com/office/drawing/2014/main" id="{7EEC92A0-E94A-C65C-0C2F-8F599E1E793A}"/>
              </a:ext>
            </a:extLst>
          </p:cNvPr>
          <p:cNvCxnSpPr/>
          <p:nvPr/>
        </p:nvCxnSpPr>
        <p:spPr>
          <a:xfrm>
            <a:off x="41401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A654C206-78D1-B81E-502E-262D1AD0E38E}"/>
              </a:ext>
            </a:extLst>
          </p:cNvPr>
          <p:cNvSpPr/>
          <p:nvPr/>
        </p:nvSpPr>
        <p:spPr>
          <a:xfrm>
            <a:off x="3736979" y="4574937"/>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48DCD96-9182-00EE-A96F-D91E4DEEE52B}"/>
              </a:ext>
            </a:extLst>
          </p:cNvPr>
          <p:cNvSpPr txBox="1"/>
          <p:nvPr/>
        </p:nvSpPr>
        <p:spPr>
          <a:xfrm>
            <a:off x="4140194" y="6212444"/>
            <a:ext cx="1771645" cy="646331"/>
          </a:xfrm>
          <a:prstGeom prst="rect">
            <a:avLst/>
          </a:prstGeom>
          <a:noFill/>
        </p:spPr>
        <p:txBody>
          <a:bodyPr wrap="square" rtlCol="0">
            <a:spAutoFit/>
          </a:bodyPr>
          <a:lstStyle/>
          <a:p>
            <a:r>
              <a:rPr lang="ru-RU" dirty="0"/>
              <a:t>Завершающий шаг</a:t>
            </a:r>
            <a:endParaRPr lang="en-US" dirty="0"/>
          </a:p>
        </p:txBody>
      </p:sp>
      <p:cxnSp>
        <p:nvCxnSpPr>
          <p:cNvPr id="19" name="Straight Arrow Connector 18">
            <a:extLst>
              <a:ext uri="{FF2B5EF4-FFF2-40B4-BE49-F238E27FC236}">
                <a16:creationId xmlns:a16="http://schemas.microsoft.com/office/drawing/2014/main" id="{41C61BE5-CA4C-0321-3FCB-934E7708A7E9}"/>
              </a:ext>
            </a:extLst>
          </p:cNvPr>
          <p:cNvCxnSpPr>
            <a:cxnSpLocks/>
          </p:cNvCxnSpPr>
          <p:nvPr/>
        </p:nvCxnSpPr>
        <p:spPr>
          <a:xfrm flipH="1" flipV="1">
            <a:off x="3844916" y="4914903"/>
            <a:ext cx="508003" cy="1371595"/>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22" name="Rectangle 21">
            <a:extLst>
              <a:ext uri="{FF2B5EF4-FFF2-40B4-BE49-F238E27FC236}">
                <a16:creationId xmlns:a16="http://schemas.microsoft.com/office/drawing/2014/main" id="{C4E15FAA-B57B-0319-7FB8-F218C2F086BA}"/>
              </a:ext>
            </a:extLst>
          </p:cNvPr>
          <p:cNvSpPr/>
          <p:nvPr/>
        </p:nvSpPr>
        <p:spPr>
          <a:xfrm>
            <a:off x="4171950" y="4022883"/>
            <a:ext cx="227011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051E299-B990-1D58-0969-92BDE353F4EB}"/>
              </a:ext>
            </a:extLst>
          </p:cNvPr>
          <p:cNvSpPr/>
          <p:nvPr/>
        </p:nvSpPr>
        <p:spPr>
          <a:xfrm>
            <a:off x="4171951" y="4574937"/>
            <a:ext cx="178752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4B063D-3AB3-96BD-00B0-F4D905A199C0}"/>
              </a:ext>
            </a:extLst>
          </p:cNvPr>
          <p:cNvSpPr/>
          <p:nvPr/>
        </p:nvSpPr>
        <p:spPr>
          <a:xfrm>
            <a:off x="4171951" y="5112307"/>
            <a:ext cx="300989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40C21E9C-5F38-705B-45BF-C256043C34C8}"/>
              </a:ext>
            </a:extLst>
          </p:cNvPr>
          <p:cNvCxnSpPr/>
          <p:nvPr/>
        </p:nvCxnSpPr>
        <p:spPr>
          <a:xfrm>
            <a:off x="72421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10D19629-A270-78CB-5C7B-9CE8D259A8F0}"/>
              </a:ext>
            </a:extLst>
          </p:cNvPr>
          <p:cNvCxnSpPr/>
          <p:nvPr/>
        </p:nvCxnSpPr>
        <p:spPr>
          <a:xfrm>
            <a:off x="76866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5253B72B-DC73-B4B3-F265-298F6CC28117}"/>
              </a:ext>
            </a:extLst>
          </p:cNvPr>
          <p:cNvCxnSpPr>
            <a:cxnSpLocks/>
            <a:stCxn id="31" idx="0"/>
          </p:cNvCxnSpPr>
          <p:nvPr/>
        </p:nvCxnSpPr>
        <p:spPr>
          <a:xfrm flipV="1">
            <a:off x="6797662" y="5391149"/>
            <a:ext cx="384187" cy="1007032"/>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D543886D-6C2F-D0C1-A270-B4BE3EA71B61}"/>
              </a:ext>
            </a:extLst>
          </p:cNvPr>
          <p:cNvSpPr txBox="1"/>
          <p:nvPr/>
        </p:nvSpPr>
        <p:spPr>
          <a:xfrm>
            <a:off x="5911839" y="6398181"/>
            <a:ext cx="1771645" cy="369332"/>
          </a:xfrm>
          <a:prstGeom prst="rect">
            <a:avLst/>
          </a:prstGeom>
          <a:noFill/>
        </p:spPr>
        <p:txBody>
          <a:bodyPr wrap="square" rtlCol="0">
            <a:spAutoFit/>
          </a:bodyPr>
          <a:lstStyle/>
          <a:p>
            <a:r>
              <a:rPr lang="en-US" dirty="0" err="1"/>
              <a:t>barrier.arrive</a:t>
            </a:r>
            <a:r>
              <a:rPr lang="en-US" dirty="0"/>
              <a:t>()</a:t>
            </a:r>
          </a:p>
        </p:txBody>
      </p:sp>
      <p:sp>
        <p:nvSpPr>
          <p:cNvPr id="42" name="Rectangle 41">
            <a:extLst>
              <a:ext uri="{FF2B5EF4-FFF2-40B4-BE49-F238E27FC236}">
                <a16:creationId xmlns:a16="http://schemas.microsoft.com/office/drawing/2014/main" id="{C532188F-142D-A517-F38B-9FAF1359F1E0}"/>
              </a:ext>
            </a:extLst>
          </p:cNvPr>
          <p:cNvSpPr/>
          <p:nvPr/>
        </p:nvSpPr>
        <p:spPr>
          <a:xfrm>
            <a:off x="7281859" y="5115442"/>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2480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235347C-9840-13C0-A6F5-DBF3BDF35DFA}"/>
              </a:ext>
            </a:extLst>
          </p:cNvPr>
          <p:cNvSpPr txBox="1"/>
          <p:nvPr/>
        </p:nvSpPr>
        <p:spPr>
          <a:xfrm>
            <a:off x="1" y="0"/>
            <a:ext cx="11364686" cy="6786473"/>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noexcept</a:t>
            </a:r>
            <a:r>
              <a:rPr lang="en-US" sz="1500" b="0" dirty="0">
                <a:solidFill>
                  <a:srgbClr val="0000FF"/>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Alice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Bob</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Caroline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barrier</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ssize</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&amp;</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 [&amp;</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thread id: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preparing a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prepared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eating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eaten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vector</a:t>
            </a:r>
            <a:r>
              <a:rPr lang="en-US" sz="1500" b="0" dirty="0">
                <a:solidFill>
                  <a:srgbClr val="000000"/>
                </a:solidFill>
                <a:effectLst/>
                <a:latin typeface="Consolas" panose="020B0609020204030204" pitchFamily="49" charset="0"/>
              </a:rPr>
              <a:t>&lt;std::</a:t>
            </a:r>
            <a:r>
              <a:rPr lang="en-US" sz="1500" b="0" dirty="0" err="1">
                <a:solidFill>
                  <a:srgbClr val="2B91AF"/>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&gt; </a:t>
            </a:r>
            <a:r>
              <a:rPr lang="en-US" sz="1500" b="0" dirty="0">
                <a:solidFill>
                  <a:srgbClr val="1F377F"/>
                </a:solidFill>
                <a:effectLst/>
                <a:latin typeface="Consolas" panose="020B0609020204030204" pitchFamily="49" charset="0"/>
              </a:rPr>
              <a:t>workers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&amp; </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workers</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emplace_back</a:t>
            </a:r>
            <a:r>
              <a:rPr lang="en-US" sz="1500" b="0" dirty="0">
                <a:solidFill>
                  <a:srgbClr val="000000"/>
                </a:solidFill>
                <a:effectLst/>
                <a:latin typeface="Consolas" panose="020B0609020204030204" pitchFamily="49" charset="0"/>
              </a:rPr>
              <a:t>(</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E42EB2F-9C41-188A-AF03-8E387BDEF1E9}"/>
              </a:ext>
            </a:extLst>
          </p:cNvPr>
          <p:cNvSpPr txBox="1"/>
          <p:nvPr/>
        </p:nvSpPr>
        <p:spPr>
          <a:xfrm>
            <a:off x="8519886" y="3103126"/>
            <a:ext cx="3672113" cy="3754874"/>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400" dirty="0">
                <a:latin typeface="Consolas" panose="020B0609020204030204" pitchFamily="49" charset="0"/>
              </a:rPr>
              <a:t>Bob thread id: 27180</a:t>
            </a:r>
          </a:p>
          <a:p>
            <a:r>
              <a:rPr lang="en-US" sz="1400" dirty="0">
                <a:latin typeface="Consolas" panose="020B0609020204030204" pitchFamily="49" charset="0"/>
              </a:rPr>
              <a:t>Bob is preparing a hot dog</a:t>
            </a:r>
          </a:p>
          <a:p>
            <a:r>
              <a:rPr lang="en-US" sz="1400" dirty="0">
                <a:latin typeface="Consolas" panose="020B0609020204030204" pitchFamily="49" charset="0"/>
              </a:rPr>
              <a:t>Alice thread id: 23304</a:t>
            </a:r>
          </a:p>
          <a:p>
            <a:r>
              <a:rPr lang="en-US" sz="1400" dirty="0">
                <a:latin typeface="Consolas" panose="020B0609020204030204" pitchFamily="49" charset="0"/>
              </a:rPr>
              <a:t>Alice is preparing a hot dog</a:t>
            </a:r>
          </a:p>
          <a:p>
            <a:r>
              <a:rPr lang="en-US" sz="1400" dirty="0">
                <a:latin typeface="Consolas" panose="020B0609020204030204" pitchFamily="49" charset="0"/>
              </a:rPr>
              <a:t>Caroline thread id: 26368</a:t>
            </a:r>
          </a:p>
          <a:p>
            <a:r>
              <a:rPr lang="en-US" sz="1400" dirty="0">
                <a:latin typeface="Consolas" panose="020B0609020204030204" pitchFamily="49" charset="0"/>
              </a:rPr>
              <a:t>Caroline is preparing a hot dog</a:t>
            </a:r>
          </a:p>
          <a:p>
            <a:r>
              <a:rPr lang="en-US" sz="1400" dirty="0">
                <a:latin typeface="Consolas" panose="020B0609020204030204" pitchFamily="49" charset="0"/>
              </a:rPr>
              <a:t>Alice has prepared the hot dog</a:t>
            </a:r>
          </a:p>
          <a:p>
            <a:r>
              <a:rPr lang="en-US" sz="1400" dirty="0">
                <a:latin typeface="Consolas" panose="020B0609020204030204" pitchFamily="49" charset="0"/>
              </a:rPr>
              <a:t>Bob has prepared the hot dog</a:t>
            </a:r>
          </a:p>
          <a:p>
            <a:r>
              <a:rPr lang="en-US" sz="1400" dirty="0">
                <a:latin typeface="Consolas" panose="020B0609020204030204" pitchFamily="49" charset="0"/>
              </a:rPr>
              <a:t>Caroline has prepared the hot dog</a:t>
            </a:r>
          </a:p>
          <a:p>
            <a:r>
              <a:rPr lang="en-US" sz="1400" dirty="0">
                <a:latin typeface="Consolas" panose="020B0609020204030204" pitchFamily="49" charset="0"/>
              </a:rPr>
              <a:t>---- 26368 ----</a:t>
            </a:r>
          </a:p>
          <a:p>
            <a:r>
              <a:rPr lang="en-US" sz="1400" dirty="0">
                <a:latin typeface="Consolas" panose="020B0609020204030204" pitchFamily="49" charset="0"/>
              </a:rPr>
              <a:t>Alice is eating the hot dog</a:t>
            </a:r>
          </a:p>
          <a:p>
            <a:r>
              <a:rPr lang="en-US" sz="1400" dirty="0">
                <a:latin typeface="Consolas" panose="020B0609020204030204" pitchFamily="49" charset="0"/>
              </a:rPr>
              <a:t>Caroline is eating the hot dog</a:t>
            </a:r>
          </a:p>
          <a:p>
            <a:r>
              <a:rPr lang="en-US" sz="1400" dirty="0">
                <a:latin typeface="Consolas" panose="020B0609020204030204" pitchFamily="49" charset="0"/>
              </a:rPr>
              <a:t>Bob is eating the hot dog</a:t>
            </a:r>
          </a:p>
          <a:p>
            <a:r>
              <a:rPr lang="en-US" sz="1400" dirty="0">
                <a:latin typeface="Consolas" panose="020B0609020204030204" pitchFamily="49" charset="0"/>
              </a:rPr>
              <a:t>Bob has eaten the hot dog</a:t>
            </a:r>
          </a:p>
          <a:p>
            <a:r>
              <a:rPr lang="en-US" sz="1400" dirty="0">
                <a:latin typeface="Consolas" panose="020B0609020204030204" pitchFamily="49" charset="0"/>
              </a:rPr>
              <a:t>Caroline has eaten the hot dog</a:t>
            </a:r>
          </a:p>
          <a:p>
            <a:r>
              <a:rPr lang="en-US" sz="1400" dirty="0">
                <a:latin typeface="Consolas" panose="020B0609020204030204" pitchFamily="49" charset="0"/>
              </a:rPr>
              <a:t>Alice has eaten the hot dog</a:t>
            </a:r>
          </a:p>
          <a:p>
            <a:r>
              <a:rPr lang="en-US" sz="1400" dirty="0">
                <a:latin typeface="Consolas" panose="020B0609020204030204" pitchFamily="49" charset="0"/>
              </a:rPr>
              <a:t>---- 23304 ----</a:t>
            </a:r>
          </a:p>
        </p:txBody>
      </p:sp>
    </p:spTree>
    <p:extLst>
      <p:ext uri="{BB962C8B-B14F-4D97-AF65-F5344CB8AC3E}">
        <p14:creationId xmlns:p14="http://schemas.microsoft.com/office/powerpoint/2010/main" val="390415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animEffect transition="in" filter="fade">
                                      <p:cBhvr>
                                        <p:cTn id="7" dur="500"/>
                                        <p:tgtEl>
                                          <p:spTgt spid="5">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fade">
                                      <p:cBhvr>
                                        <p:cTn id="21" dur="500"/>
                                        <p:tgtEl>
                                          <p:spTgt spid="5">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2" end="22"/>
                                            </p:txEl>
                                          </p:spTgt>
                                        </p:tgtEl>
                                        <p:attrNameLst>
                                          <p:attrName>style.visibility</p:attrName>
                                        </p:attrNameLst>
                                      </p:cBhvr>
                                      <p:to>
                                        <p:strVal val="visible"/>
                                      </p:to>
                                    </p:set>
                                    <p:animEffect transition="in" filter="fade">
                                      <p:cBhvr>
                                        <p:cTn id="24" dur="500"/>
                                        <p:tgtEl>
                                          <p:spTgt spid="5">
                                            <p:txEl>
                                              <p:pRg st="22" end="2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xEl>
                                              <p:pRg st="24" end="24"/>
                                            </p:txEl>
                                          </p:spTgt>
                                        </p:tgtEl>
                                        <p:attrNameLst>
                                          <p:attrName>style.visibility</p:attrName>
                                        </p:attrNameLst>
                                      </p:cBhvr>
                                      <p:to>
                                        <p:strVal val="visible"/>
                                      </p:to>
                                    </p:set>
                                    <p:animEffect transition="in" filter="fade">
                                      <p:cBhvr>
                                        <p:cTn id="29" dur="500"/>
                                        <p:tgtEl>
                                          <p:spTgt spid="5">
                                            <p:txEl>
                                              <p:pRg st="24" end="2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25" end="25"/>
                                            </p:txEl>
                                          </p:spTgt>
                                        </p:tgtEl>
                                        <p:attrNameLst>
                                          <p:attrName>style.visibility</p:attrName>
                                        </p:attrNameLst>
                                      </p:cBhvr>
                                      <p:to>
                                        <p:strVal val="visible"/>
                                      </p:to>
                                    </p:set>
                                    <p:animEffect transition="in" filter="fade">
                                      <p:cBhvr>
                                        <p:cTn id="32" dur="500"/>
                                        <p:tgtEl>
                                          <p:spTgt spid="5">
                                            <p:txEl>
                                              <p:pRg st="25" end="2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26" end="26"/>
                                            </p:txEl>
                                          </p:spTgt>
                                        </p:tgtEl>
                                        <p:attrNameLst>
                                          <p:attrName>style.visibility</p:attrName>
                                        </p:attrNameLst>
                                      </p:cBhvr>
                                      <p:to>
                                        <p:strVal val="visible"/>
                                      </p:to>
                                    </p:set>
                                    <p:animEffect transition="in" filter="fade">
                                      <p:cBhvr>
                                        <p:cTn id="35" dur="500"/>
                                        <p:tgtEl>
                                          <p:spTgt spid="5">
                                            <p:txEl>
                                              <p:pRg st="26" end="26"/>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5">
                                            <p:txEl>
                                              <p:pRg st="27" end="27"/>
                                            </p:txEl>
                                          </p:spTgt>
                                        </p:tgtEl>
                                        <p:attrNameLst>
                                          <p:attrName>style.visibility</p:attrName>
                                        </p:attrNameLst>
                                      </p:cBhvr>
                                      <p:to>
                                        <p:strVal val="visible"/>
                                      </p:to>
                                    </p:set>
                                    <p:animEffect transition="in" filter="fade">
                                      <p:cBhvr>
                                        <p:cTn id="38" dur="500"/>
                                        <p:tgtEl>
                                          <p:spTgt spid="5">
                                            <p:txEl>
                                              <p:pRg st="27" end="2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animEffect transition="in" filter="fade">
                                      <p:cBhvr>
                                        <p:cTn id="43" dur="500"/>
                                        <p:tgtEl>
                                          <p:spTgt spid="5">
                                            <p:txEl>
                                              <p:pRg st="10" end="1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1" end="11"/>
                                            </p:txEl>
                                          </p:spTgt>
                                        </p:tgtEl>
                                        <p:attrNameLst>
                                          <p:attrName>style.visibility</p:attrName>
                                        </p:attrNameLst>
                                      </p:cBhvr>
                                      <p:to>
                                        <p:strVal val="visible"/>
                                      </p:to>
                                    </p:set>
                                    <p:animEffect transition="in" filter="fade">
                                      <p:cBhvr>
                                        <p:cTn id="46" dur="500"/>
                                        <p:tgtEl>
                                          <p:spTgt spid="5">
                                            <p:txEl>
                                              <p:pRg st="11" end="11"/>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12" end="12"/>
                                            </p:txEl>
                                          </p:spTgt>
                                        </p:tgtEl>
                                        <p:attrNameLst>
                                          <p:attrName>style.visibility</p:attrName>
                                        </p:attrNameLst>
                                      </p:cBhvr>
                                      <p:to>
                                        <p:strVal val="visible"/>
                                      </p:to>
                                    </p:set>
                                    <p:animEffect transition="in" filter="fade">
                                      <p:cBhvr>
                                        <p:cTn id="49" dur="500"/>
                                        <p:tgtEl>
                                          <p:spTgt spid="5">
                                            <p:txEl>
                                              <p:pRg st="12" end="1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7">
                                            <p:txEl>
                                              <p:pRg st="0" end="0"/>
                                            </p:txEl>
                                          </p:spTgt>
                                        </p:tgtEl>
                                        <p:attrNameLst>
                                          <p:attrName>style.visibility</p:attrName>
                                        </p:attrNameLst>
                                      </p:cBhvr>
                                      <p:to>
                                        <p:strVal val="visible"/>
                                      </p:to>
                                    </p:set>
                                    <p:animEffect transition="in" filter="fade">
                                      <p:cBhvr>
                                        <p:cTn id="54" dur="500"/>
                                        <p:tgtEl>
                                          <p:spTgt spid="7">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xEl>
                                              <p:pRg st="1" end="1"/>
                                            </p:txEl>
                                          </p:spTgt>
                                        </p:tgtEl>
                                        <p:attrNameLst>
                                          <p:attrName>style.visibility</p:attrName>
                                        </p:attrNameLst>
                                      </p:cBhvr>
                                      <p:to>
                                        <p:strVal val="visible"/>
                                      </p:to>
                                    </p:set>
                                    <p:animEffect transition="in" filter="fade">
                                      <p:cBhvr>
                                        <p:cTn id="57" dur="500"/>
                                        <p:tgtEl>
                                          <p:spTgt spid="7">
                                            <p:txEl>
                                              <p:pRg st="1" end="1"/>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7">
                                            <p:txEl>
                                              <p:pRg st="2" end="2"/>
                                            </p:txEl>
                                          </p:spTgt>
                                        </p:tgtEl>
                                        <p:attrNameLst>
                                          <p:attrName>style.visibility</p:attrName>
                                        </p:attrNameLst>
                                      </p:cBhvr>
                                      <p:to>
                                        <p:strVal val="visible"/>
                                      </p:to>
                                    </p:set>
                                    <p:animEffect transition="in" filter="fade">
                                      <p:cBhvr>
                                        <p:cTn id="60" dur="500"/>
                                        <p:tgtEl>
                                          <p:spTgt spid="7">
                                            <p:txEl>
                                              <p:pRg st="2" end="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7">
                                            <p:txEl>
                                              <p:pRg st="3" end="3"/>
                                            </p:txEl>
                                          </p:spTgt>
                                        </p:tgtEl>
                                        <p:attrNameLst>
                                          <p:attrName>style.visibility</p:attrName>
                                        </p:attrNameLst>
                                      </p:cBhvr>
                                      <p:to>
                                        <p:strVal val="visible"/>
                                      </p:to>
                                    </p:set>
                                    <p:animEffect transition="in" filter="fade">
                                      <p:cBhvr>
                                        <p:cTn id="63" dur="500"/>
                                        <p:tgtEl>
                                          <p:spTgt spid="7">
                                            <p:txEl>
                                              <p:pRg st="3" end="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7">
                                            <p:txEl>
                                              <p:pRg st="4" end="4"/>
                                            </p:txEl>
                                          </p:spTgt>
                                        </p:tgtEl>
                                        <p:attrNameLst>
                                          <p:attrName>style.visibility</p:attrName>
                                        </p:attrNameLst>
                                      </p:cBhvr>
                                      <p:to>
                                        <p:strVal val="visible"/>
                                      </p:to>
                                    </p:set>
                                    <p:animEffect transition="in" filter="fade">
                                      <p:cBhvr>
                                        <p:cTn id="66" dur="500"/>
                                        <p:tgtEl>
                                          <p:spTgt spid="7">
                                            <p:txEl>
                                              <p:pRg st="4" end="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7">
                                            <p:txEl>
                                              <p:pRg st="5" end="5"/>
                                            </p:txEl>
                                          </p:spTgt>
                                        </p:tgtEl>
                                        <p:attrNameLst>
                                          <p:attrName>style.visibility</p:attrName>
                                        </p:attrNameLst>
                                      </p:cBhvr>
                                      <p:to>
                                        <p:strVal val="visible"/>
                                      </p:to>
                                    </p:set>
                                    <p:animEffect transition="in" filter="fade">
                                      <p:cBhvr>
                                        <p:cTn id="69" dur="500"/>
                                        <p:tgtEl>
                                          <p:spTgt spid="7">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5" end="15"/>
                                            </p:txEl>
                                          </p:spTgt>
                                        </p:tgtEl>
                                        <p:attrNameLst>
                                          <p:attrName>style.visibility</p:attrName>
                                        </p:attrNameLst>
                                      </p:cBhvr>
                                      <p:to>
                                        <p:strVal val="visible"/>
                                      </p:to>
                                    </p:set>
                                    <p:animEffect transition="in" filter="fade">
                                      <p:cBhvr>
                                        <p:cTn id="74" dur="500"/>
                                        <p:tgtEl>
                                          <p:spTgt spid="5">
                                            <p:txEl>
                                              <p:pRg st="15" end="1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3" end="13"/>
                                            </p:txEl>
                                          </p:spTgt>
                                        </p:tgtEl>
                                        <p:attrNameLst>
                                          <p:attrName>style.visibility</p:attrName>
                                        </p:attrNameLst>
                                      </p:cBhvr>
                                      <p:to>
                                        <p:strVal val="visible"/>
                                      </p:to>
                                    </p:set>
                                    <p:animEffect transition="in" filter="fade">
                                      <p:cBhvr>
                                        <p:cTn id="77" dur="500"/>
                                        <p:tgtEl>
                                          <p:spTgt spid="5">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7">
                                            <p:txEl>
                                              <p:pRg st="6" end="6"/>
                                            </p:txEl>
                                          </p:spTgt>
                                        </p:tgtEl>
                                        <p:attrNameLst>
                                          <p:attrName>style.visibility</p:attrName>
                                        </p:attrNameLst>
                                      </p:cBhvr>
                                      <p:to>
                                        <p:strVal val="visible"/>
                                      </p:to>
                                    </p:set>
                                    <p:animEffect transition="in" filter="fade">
                                      <p:cBhvr>
                                        <p:cTn id="82" dur="500"/>
                                        <p:tgtEl>
                                          <p:spTgt spid="7">
                                            <p:txEl>
                                              <p:pRg st="6" end="6"/>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7">
                                            <p:txEl>
                                              <p:pRg st="7" end="7"/>
                                            </p:txEl>
                                          </p:spTgt>
                                        </p:tgtEl>
                                        <p:attrNameLst>
                                          <p:attrName>style.visibility</p:attrName>
                                        </p:attrNameLst>
                                      </p:cBhvr>
                                      <p:to>
                                        <p:strVal val="visible"/>
                                      </p:to>
                                    </p:set>
                                    <p:animEffect transition="in" filter="fade">
                                      <p:cBhvr>
                                        <p:cTn id="85" dur="500"/>
                                        <p:tgtEl>
                                          <p:spTgt spid="7">
                                            <p:txEl>
                                              <p:pRg st="7" end="7"/>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7">
                                            <p:txEl>
                                              <p:pRg st="8" end="8"/>
                                            </p:txEl>
                                          </p:spTgt>
                                        </p:tgtEl>
                                        <p:attrNameLst>
                                          <p:attrName>style.visibility</p:attrName>
                                        </p:attrNameLst>
                                      </p:cBhvr>
                                      <p:to>
                                        <p:strVal val="visible"/>
                                      </p:to>
                                    </p:set>
                                    <p:animEffect transition="in" filter="fade">
                                      <p:cBhvr>
                                        <p:cTn id="88" dur="500"/>
                                        <p:tgtEl>
                                          <p:spTgt spid="7">
                                            <p:txEl>
                                              <p:pRg st="8" end="8"/>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7">
                                            <p:txEl>
                                              <p:pRg st="9" end="9"/>
                                            </p:txEl>
                                          </p:spTgt>
                                        </p:tgtEl>
                                        <p:attrNameLst>
                                          <p:attrName>style.visibility</p:attrName>
                                        </p:attrNameLst>
                                      </p:cBhvr>
                                      <p:to>
                                        <p:strVal val="visible"/>
                                      </p:to>
                                    </p:set>
                                    <p:animEffect transition="in" filter="fade">
                                      <p:cBhvr>
                                        <p:cTn id="91" dur="500"/>
                                        <p:tgtEl>
                                          <p:spTgt spid="7">
                                            <p:txEl>
                                              <p:pRg st="9" end="9"/>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5">
                                            <p:txEl>
                                              <p:pRg st="17" end="17"/>
                                            </p:txEl>
                                          </p:spTgt>
                                        </p:tgtEl>
                                        <p:attrNameLst>
                                          <p:attrName>style.visibility</p:attrName>
                                        </p:attrNameLst>
                                      </p:cBhvr>
                                      <p:to>
                                        <p:strVal val="visible"/>
                                      </p:to>
                                    </p:set>
                                    <p:animEffect transition="in" filter="fade">
                                      <p:cBhvr>
                                        <p:cTn id="96" dur="500"/>
                                        <p:tgtEl>
                                          <p:spTgt spid="5">
                                            <p:txEl>
                                              <p:pRg st="17" end="17"/>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5">
                                            <p:txEl>
                                              <p:pRg st="18" end="18"/>
                                            </p:txEl>
                                          </p:spTgt>
                                        </p:tgtEl>
                                        <p:attrNameLst>
                                          <p:attrName>style.visibility</p:attrName>
                                        </p:attrNameLst>
                                      </p:cBhvr>
                                      <p:to>
                                        <p:strVal val="visible"/>
                                      </p:to>
                                    </p:set>
                                    <p:animEffect transition="in" filter="fade">
                                      <p:cBhvr>
                                        <p:cTn id="99" dur="500"/>
                                        <p:tgtEl>
                                          <p:spTgt spid="5">
                                            <p:txEl>
                                              <p:pRg st="18" end="18"/>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5">
                                            <p:txEl>
                                              <p:pRg st="19" end="19"/>
                                            </p:txEl>
                                          </p:spTgt>
                                        </p:tgtEl>
                                        <p:attrNameLst>
                                          <p:attrName>style.visibility</p:attrName>
                                        </p:attrNameLst>
                                      </p:cBhvr>
                                      <p:to>
                                        <p:strVal val="visible"/>
                                      </p:to>
                                    </p:set>
                                    <p:animEffect transition="in" filter="fade">
                                      <p:cBhvr>
                                        <p:cTn id="102" dur="500"/>
                                        <p:tgtEl>
                                          <p:spTgt spid="5">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10" end="10"/>
                                            </p:txEl>
                                          </p:spTgt>
                                        </p:tgtEl>
                                        <p:attrNameLst>
                                          <p:attrName>style.visibility</p:attrName>
                                        </p:attrNameLst>
                                      </p:cBhvr>
                                      <p:to>
                                        <p:strVal val="visible"/>
                                      </p:to>
                                    </p:set>
                                    <p:animEffect transition="in" filter="fade">
                                      <p:cBhvr>
                                        <p:cTn id="107" dur="500"/>
                                        <p:tgtEl>
                                          <p:spTgt spid="7">
                                            <p:txEl>
                                              <p:pRg st="10" end="10"/>
                                            </p:txEl>
                                          </p:spTgt>
                                        </p:tgtEl>
                                      </p:cBhvr>
                                    </p:animEffect>
                                  </p:childTnLst>
                                </p:cTn>
                              </p:par>
                              <p:par>
                                <p:cTn id="108" presetID="10" presetClass="entr" presetSubtype="0" fill="hold" nodeType="withEffect">
                                  <p:stCondLst>
                                    <p:cond delay="0"/>
                                  </p:stCondLst>
                                  <p:childTnLst>
                                    <p:set>
                                      <p:cBhvr>
                                        <p:cTn id="109" dur="1" fill="hold">
                                          <p:stCondLst>
                                            <p:cond delay="0"/>
                                          </p:stCondLst>
                                        </p:cTn>
                                        <p:tgtEl>
                                          <p:spTgt spid="7">
                                            <p:txEl>
                                              <p:pRg st="11" end="11"/>
                                            </p:txEl>
                                          </p:spTgt>
                                        </p:tgtEl>
                                        <p:attrNameLst>
                                          <p:attrName>style.visibility</p:attrName>
                                        </p:attrNameLst>
                                      </p:cBhvr>
                                      <p:to>
                                        <p:strVal val="visible"/>
                                      </p:to>
                                    </p:set>
                                    <p:animEffect transition="in" filter="fade">
                                      <p:cBhvr>
                                        <p:cTn id="110" dur="500"/>
                                        <p:tgtEl>
                                          <p:spTgt spid="7">
                                            <p:txEl>
                                              <p:pRg st="11" end="11"/>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7">
                                            <p:txEl>
                                              <p:pRg st="12" end="12"/>
                                            </p:txEl>
                                          </p:spTgt>
                                        </p:tgtEl>
                                        <p:attrNameLst>
                                          <p:attrName>style.visibility</p:attrName>
                                        </p:attrNameLst>
                                      </p:cBhvr>
                                      <p:to>
                                        <p:strVal val="visible"/>
                                      </p:to>
                                    </p:set>
                                    <p:animEffect transition="in" filter="fade">
                                      <p:cBhvr>
                                        <p:cTn id="113" dur="500"/>
                                        <p:tgtEl>
                                          <p:spTgt spid="7">
                                            <p:txEl>
                                              <p:pRg st="12" end="12"/>
                                            </p:txEl>
                                          </p:spTgt>
                                        </p:tgtEl>
                                      </p:cBhvr>
                                    </p:animEffect>
                                  </p:childTnLst>
                                </p:cTn>
                              </p:par>
                              <p:par>
                                <p:cTn id="114" presetID="10" presetClass="entr" presetSubtype="0" fill="hold" nodeType="withEffect">
                                  <p:stCondLst>
                                    <p:cond delay="0"/>
                                  </p:stCondLst>
                                  <p:childTnLst>
                                    <p:set>
                                      <p:cBhvr>
                                        <p:cTn id="115" dur="1" fill="hold">
                                          <p:stCondLst>
                                            <p:cond delay="0"/>
                                          </p:stCondLst>
                                        </p:cTn>
                                        <p:tgtEl>
                                          <p:spTgt spid="7">
                                            <p:txEl>
                                              <p:pRg st="13" end="13"/>
                                            </p:txEl>
                                          </p:spTgt>
                                        </p:tgtEl>
                                        <p:attrNameLst>
                                          <p:attrName>style.visibility</p:attrName>
                                        </p:attrNameLst>
                                      </p:cBhvr>
                                      <p:to>
                                        <p:strVal val="visible"/>
                                      </p:to>
                                    </p:set>
                                    <p:animEffect transition="in" filter="fade">
                                      <p:cBhvr>
                                        <p:cTn id="116" dur="500"/>
                                        <p:tgtEl>
                                          <p:spTgt spid="7">
                                            <p:txEl>
                                              <p:pRg st="13" end="13"/>
                                            </p:txEl>
                                          </p:spTgt>
                                        </p:tgtEl>
                                      </p:cBhvr>
                                    </p:animEffect>
                                  </p:childTnLst>
                                </p:cTn>
                              </p:par>
                              <p:par>
                                <p:cTn id="117" presetID="10" presetClass="entr" presetSubtype="0" fill="hold" nodeType="withEffect">
                                  <p:stCondLst>
                                    <p:cond delay="0"/>
                                  </p:stCondLst>
                                  <p:childTnLst>
                                    <p:set>
                                      <p:cBhvr>
                                        <p:cTn id="118" dur="1" fill="hold">
                                          <p:stCondLst>
                                            <p:cond delay="0"/>
                                          </p:stCondLst>
                                        </p:cTn>
                                        <p:tgtEl>
                                          <p:spTgt spid="7">
                                            <p:txEl>
                                              <p:pRg st="14" end="14"/>
                                            </p:txEl>
                                          </p:spTgt>
                                        </p:tgtEl>
                                        <p:attrNameLst>
                                          <p:attrName>style.visibility</p:attrName>
                                        </p:attrNameLst>
                                      </p:cBhvr>
                                      <p:to>
                                        <p:strVal val="visible"/>
                                      </p:to>
                                    </p:set>
                                    <p:animEffect transition="in" filter="fade">
                                      <p:cBhvr>
                                        <p:cTn id="119" dur="500"/>
                                        <p:tgtEl>
                                          <p:spTgt spid="7">
                                            <p:txEl>
                                              <p:pRg st="14" end="14"/>
                                            </p:txEl>
                                          </p:spTgt>
                                        </p:tgtEl>
                                      </p:cBhvr>
                                    </p:animEffect>
                                  </p:childTnLst>
                                </p:cTn>
                              </p:par>
                              <p:par>
                                <p:cTn id="120" presetID="10" presetClass="entr" presetSubtype="0" fill="hold" nodeType="withEffect">
                                  <p:stCondLst>
                                    <p:cond delay="0"/>
                                  </p:stCondLst>
                                  <p:childTnLst>
                                    <p:set>
                                      <p:cBhvr>
                                        <p:cTn id="121" dur="1" fill="hold">
                                          <p:stCondLst>
                                            <p:cond delay="0"/>
                                          </p:stCondLst>
                                        </p:cTn>
                                        <p:tgtEl>
                                          <p:spTgt spid="7">
                                            <p:txEl>
                                              <p:pRg st="15" end="15"/>
                                            </p:txEl>
                                          </p:spTgt>
                                        </p:tgtEl>
                                        <p:attrNameLst>
                                          <p:attrName>style.visibility</p:attrName>
                                        </p:attrNameLst>
                                      </p:cBhvr>
                                      <p:to>
                                        <p:strVal val="visible"/>
                                      </p:to>
                                    </p:set>
                                    <p:animEffect transition="in" filter="fade">
                                      <p:cBhvr>
                                        <p:cTn id="122" dur="500"/>
                                        <p:tgtEl>
                                          <p:spTgt spid="7">
                                            <p:txEl>
                                              <p:pRg st="15" end="15"/>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5">
                                            <p:txEl>
                                              <p:pRg st="21" end="21"/>
                                            </p:txEl>
                                          </p:spTgt>
                                        </p:tgtEl>
                                        <p:attrNameLst>
                                          <p:attrName>style.visibility</p:attrName>
                                        </p:attrNameLst>
                                      </p:cBhvr>
                                      <p:to>
                                        <p:strVal val="visible"/>
                                      </p:to>
                                    </p:set>
                                    <p:animEffect transition="in" filter="fade">
                                      <p:cBhvr>
                                        <p:cTn id="127" dur="500"/>
                                        <p:tgtEl>
                                          <p:spTgt spid="5">
                                            <p:txEl>
                                              <p:pRg st="21" end="21"/>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7">
                                            <p:txEl>
                                              <p:pRg st="16" end="16"/>
                                            </p:txEl>
                                          </p:spTgt>
                                        </p:tgtEl>
                                        <p:attrNameLst>
                                          <p:attrName>style.visibility</p:attrName>
                                        </p:attrNameLst>
                                      </p:cBhvr>
                                      <p:to>
                                        <p:strVal val="visible"/>
                                      </p:to>
                                    </p:set>
                                    <p:animEffect transition="in" filter="fade">
                                      <p:cBhvr>
                                        <p:cTn id="132" dur="500"/>
                                        <p:tgtEl>
                                          <p:spTgt spid="7">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B1FEA3-15E8-5EAE-405D-F91ADEA6754B}"/>
              </a:ext>
            </a:extLst>
          </p:cNvPr>
          <p:cNvSpPr>
            <a:spLocks noGrp="1"/>
          </p:cNvSpPr>
          <p:nvPr>
            <p:ph type="title"/>
          </p:nvPr>
        </p:nvSpPr>
        <p:spPr/>
        <p:txBody>
          <a:bodyPr/>
          <a:lstStyle/>
          <a:p>
            <a:r>
              <a:rPr lang="ru-RU" dirty="0"/>
              <a:t>Остановка работы потоков</a:t>
            </a:r>
            <a:endParaRPr lang="en-US" dirty="0"/>
          </a:p>
        </p:txBody>
      </p:sp>
      <p:sp>
        <p:nvSpPr>
          <p:cNvPr id="5" name="Text Placeholder 4">
            <a:extLst>
              <a:ext uri="{FF2B5EF4-FFF2-40B4-BE49-F238E27FC236}">
                <a16:creationId xmlns:a16="http://schemas.microsoft.com/office/drawing/2014/main" id="{36EAB18B-EF49-4816-928B-8BBBD5334AC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47647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26EEB4-CD56-6FF0-0F1A-8FC3009E0DD5}"/>
              </a:ext>
            </a:extLst>
          </p:cNvPr>
          <p:cNvSpPr>
            <a:spLocks noGrp="1"/>
          </p:cNvSpPr>
          <p:nvPr>
            <p:ph type="title"/>
          </p:nvPr>
        </p:nvSpPr>
        <p:spPr/>
        <p:txBody>
          <a:bodyPr/>
          <a:lstStyle/>
          <a:p>
            <a:r>
              <a:rPr lang="en-US" dirty="0">
                <a:hlinkClick r:id="rId2"/>
              </a:rPr>
              <a:t>std::</a:t>
            </a:r>
            <a:r>
              <a:rPr lang="en-US" dirty="0" err="1">
                <a:hlinkClick r:id="rId2"/>
              </a:rPr>
              <a:t>stop_token</a:t>
            </a:r>
            <a:r>
              <a:rPr lang="ru-RU" dirty="0"/>
              <a:t> и </a:t>
            </a:r>
            <a:r>
              <a:rPr lang="en-US" dirty="0">
                <a:hlinkClick r:id="rId3"/>
              </a:rPr>
              <a:t>std::</a:t>
            </a:r>
            <a:r>
              <a:rPr lang="en-US" dirty="0" err="1">
                <a:hlinkClick r:id="rId3"/>
              </a:rPr>
              <a:t>stop_source</a:t>
            </a:r>
            <a:endParaRPr lang="en-US" dirty="0"/>
          </a:p>
        </p:txBody>
      </p:sp>
      <p:sp>
        <p:nvSpPr>
          <p:cNvPr id="5" name="Content Placeholder 4">
            <a:extLst>
              <a:ext uri="{FF2B5EF4-FFF2-40B4-BE49-F238E27FC236}">
                <a16:creationId xmlns:a16="http://schemas.microsoft.com/office/drawing/2014/main" id="{ACE3301F-EB8B-5F6E-3D03-24F580FD1599}"/>
              </a:ext>
            </a:extLst>
          </p:cNvPr>
          <p:cNvSpPr>
            <a:spLocks noGrp="1"/>
          </p:cNvSpPr>
          <p:nvPr>
            <p:ph idx="1"/>
          </p:nvPr>
        </p:nvSpPr>
        <p:spPr/>
        <p:txBody>
          <a:bodyPr/>
          <a:lstStyle/>
          <a:p>
            <a:r>
              <a:rPr lang="en-US" dirty="0" err="1"/>
              <a:t>stop_source</a:t>
            </a:r>
            <a:r>
              <a:rPr lang="ru-RU" dirty="0"/>
              <a:t> хранит состояние остановки и позволяет управлять им</a:t>
            </a:r>
          </a:p>
          <a:p>
            <a:r>
              <a:rPr lang="en-US" dirty="0" err="1"/>
              <a:t>stop_token</a:t>
            </a:r>
            <a:r>
              <a:rPr lang="en-US" dirty="0"/>
              <a:t> </a:t>
            </a:r>
            <a:r>
              <a:rPr lang="ru-RU" dirty="0"/>
              <a:t>позволяет узнать о том, что потоку был отправлен запрос на остановку</a:t>
            </a:r>
          </a:p>
          <a:p>
            <a:r>
              <a:rPr lang="ru-RU" dirty="0"/>
              <a:t>Поддержка со стороны </a:t>
            </a:r>
            <a:r>
              <a:rPr lang="en-US" dirty="0"/>
              <a:t>std::</a:t>
            </a:r>
            <a:r>
              <a:rPr lang="en-US" dirty="0" err="1"/>
              <a:t>jthread</a:t>
            </a:r>
            <a:endParaRPr lang="ru-RU" dirty="0"/>
          </a:p>
          <a:p>
            <a:pPr lvl="1"/>
            <a:r>
              <a:rPr lang="ru-RU" dirty="0"/>
              <a:t>Внутри </a:t>
            </a:r>
            <a:r>
              <a:rPr lang="en-US" dirty="0"/>
              <a:t>std::</a:t>
            </a:r>
            <a:r>
              <a:rPr lang="en-US" dirty="0" err="1"/>
              <a:t>jthread</a:t>
            </a:r>
            <a:r>
              <a:rPr lang="en-US" dirty="0"/>
              <a:t> </a:t>
            </a:r>
            <a:r>
              <a:rPr lang="ru-RU" dirty="0"/>
              <a:t>хранится </a:t>
            </a:r>
            <a:r>
              <a:rPr lang="en-US" dirty="0" err="1"/>
              <a:t>stop_source</a:t>
            </a:r>
            <a:endParaRPr lang="en-US" dirty="0"/>
          </a:p>
          <a:p>
            <a:pPr lvl="1"/>
            <a:r>
              <a:rPr lang="ru-RU" dirty="0"/>
              <a:t>Функция потока может принимать </a:t>
            </a:r>
            <a:r>
              <a:rPr lang="en-US" dirty="0" err="1"/>
              <a:t>stop_token</a:t>
            </a:r>
            <a:r>
              <a:rPr lang="ru-RU" dirty="0"/>
              <a:t> потока в своим первым аргумента</a:t>
            </a:r>
            <a:endParaRPr lang="en-US" dirty="0"/>
          </a:p>
          <a:p>
            <a:pPr lvl="1"/>
            <a:r>
              <a:rPr lang="ru-RU" dirty="0"/>
              <a:t>Метод </a:t>
            </a:r>
            <a:r>
              <a:rPr lang="en-US" dirty="0" err="1"/>
              <a:t>jthread</a:t>
            </a:r>
            <a:r>
              <a:rPr lang="en-US" dirty="0"/>
              <a:t>::</a:t>
            </a:r>
            <a:r>
              <a:rPr lang="en-US" dirty="0" err="1"/>
              <a:t>request_stop</a:t>
            </a:r>
            <a:r>
              <a:rPr lang="ru-RU" dirty="0"/>
              <a:t> посылает потоку через сигнал остановки</a:t>
            </a:r>
            <a:endParaRPr lang="en-US" dirty="0"/>
          </a:p>
        </p:txBody>
      </p:sp>
    </p:spTree>
    <p:extLst>
      <p:ext uri="{BB962C8B-B14F-4D97-AF65-F5344CB8AC3E}">
        <p14:creationId xmlns:p14="http://schemas.microsoft.com/office/powerpoint/2010/main" val="2709362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EE68C5-ACDE-21AD-AECD-2FE0F4883B42}"/>
              </a:ext>
            </a:extLst>
          </p:cNvPr>
          <p:cNvSpPr>
            <a:spLocks noGrp="1"/>
          </p:cNvSpPr>
          <p:nvPr>
            <p:ph type="title"/>
          </p:nvPr>
        </p:nvSpPr>
        <p:spPr/>
        <p:txBody>
          <a:bodyPr/>
          <a:lstStyle/>
          <a:p>
            <a:r>
              <a:rPr lang="ru-RU" dirty="0"/>
              <a:t>Останавливаем поток вызовом метода </a:t>
            </a:r>
            <a:r>
              <a:rPr lang="en-US" dirty="0" err="1"/>
              <a:t>request_stop</a:t>
            </a:r>
            <a:endParaRPr lang="en-US" dirty="0"/>
          </a:p>
        </p:txBody>
      </p:sp>
      <p:sp>
        <p:nvSpPr>
          <p:cNvPr id="6" name="TextBox 5">
            <a:extLst>
              <a:ext uri="{FF2B5EF4-FFF2-40B4-BE49-F238E27FC236}">
                <a16:creationId xmlns:a16="http://schemas.microsoft.com/office/drawing/2014/main" id="{DDA91642-E908-1DC2-9DE3-4F5824102667}"/>
              </a:ext>
            </a:extLst>
          </p:cNvPr>
          <p:cNvSpPr txBox="1"/>
          <p:nvPr/>
        </p:nvSpPr>
        <p:spPr>
          <a:xfrm>
            <a:off x="838200" y="2066921"/>
            <a:ext cx="10515600" cy="4524315"/>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works: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worker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endParaRPr lang="en-US" dirty="0">
              <a:solidFill>
                <a:srgbClr val="008000"/>
              </a:solidFill>
              <a:latin typeface="Consolas" panose="020B0609020204030204" pitchFamily="49" charset="0"/>
            </a:endParaRP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Если не вызвать явно, то это сделает деструктор</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03B72B3E-5701-C023-3CA7-ACAA9E02AB68}"/>
              </a:ext>
            </a:extLst>
          </p:cNvPr>
          <p:cNvSpPr txBox="1"/>
          <p:nvPr/>
        </p:nvSpPr>
        <p:spPr>
          <a:xfrm>
            <a:off x="8107925" y="4461550"/>
            <a:ext cx="3779275" cy="203132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Worker works: 1</a:t>
            </a:r>
          </a:p>
          <a:p>
            <a:r>
              <a:rPr lang="en-US" dirty="0">
                <a:latin typeface="Consolas" panose="020B0609020204030204" pitchFamily="49" charset="0"/>
              </a:rPr>
              <a:t>Worker works: 2</a:t>
            </a:r>
          </a:p>
          <a:p>
            <a:r>
              <a:rPr lang="en-US" dirty="0">
                <a:latin typeface="Consolas" panose="020B0609020204030204" pitchFamily="49" charset="0"/>
              </a:rPr>
              <a:t>Worker works: 3</a:t>
            </a:r>
          </a:p>
          <a:p>
            <a:r>
              <a:rPr lang="en-US" dirty="0">
                <a:latin typeface="Consolas" panose="020B0609020204030204" pitchFamily="49" charset="0"/>
              </a:rPr>
              <a:t>Worker works: 4</a:t>
            </a:r>
          </a:p>
          <a:p>
            <a:r>
              <a:rPr lang="en-US" dirty="0">
                <a:latin typeface="Consolas" panose="020B0609020204030204" pitchFamily="49" charset="0"/>
              </a:rPr>
              <a:t>Worker works: 5</a:t>
            </a:r>
          </a:p>
          <a:p>
            <a:r>
              <a:rPr lang="en-US" dirty="0">
                <a:latin typeface="Consolas" panose="020B0609020204030204" pitchFamily="49" charset="0"/>
              </a:rPr>
              <a:t>Worker works: 6</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223858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DD924F-03F3-660D-6971-29F3B9A2250F}"/>
              </a:ext>
            </a:extLst>
          </p:cNvPr>
          <p:cNvSpPr txBox="1"/>
          <p:nvPr/>
        </p:nvSpPr>
        <p:spPr>
          <a:xfrm>
            <a:off x="0" y="1"/>
            <a:ext cx="9734550" cy="6740307"/>
          </a:xfrm>
          <a:prstGeom prst="rect">
            <a:avLst/>
          </a:prstGeom>
          <a:noFill/>
        </p:spPr>
        <p:txBody>
          <a:bodyPr wrap="square">
            <a:spAutoFit/>
          </a:bodyPr>
          <a:lstStyle/>
          <a:p>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works</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stop_source</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group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ivan</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Ivan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peter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Peter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supervisor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Supervisor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35D0D84B-B2E2-D87B-B321-2F8096FBF1BC}"/>
              </a:ext>
            </a:extLst>
          </p:cNvPr>
          <p:cNvSpPr txBox="1"/>
          <p:nvPr/>
        </p:nvSpPr>
        <p:spPr>
          <a:xfrm>
            <a:off x="8305800" y="346292"/>
            <a:ext cx="3676650" cy="452431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STOP!!!</a:t>
            </a:r>
          </a:p>
          <a:p>
            <a:r>
              <a:rPr lang="en-US" dirty="0">
                <a:latin typeface="Consolas" panose="020B0609020204030204" pitchFamily="49" charset="0"/>
              </a:rPr>
              <a:t>Peter finished working</a:t>
            </a:r>
          </a:p>
          <a:p>
            <a:r>
              <a:rPr lang="en-US" dirty="0">
                <a:latin typeface="Consolas" panose="020B0609020204030204" pitchFamily="49" charset="0"/>
              </a:rPr>
              <a:t>Supervisor finished working</a:t>
            </a:r>
          </a:p>
          <a:p>
            <a:r>
              <a:rPr lang="en-US" dirty="0">
                <a:latin typeface="Consolas" panose="020B0609020204030204" pitchFamily="49" charset="0"/>
              </a:rPr>
              <a:t>Ivan finished working</a:t>
            </a:r>
          </a:p>
        </p:txBody>
      </p:sp>
    </p:spTree>
    <p:extLst>
      <p:ext uri="{BB962C8B-B14F-4D97-AF65-F5344CB8AC3E}">
        <p14:creationId xmlns:p14="http://schemas.microsoft.com/office/powerpoint/2010/main" val="339239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6" end="16"/>
                                            </p:txEl>
                                          </p:spTgt>
                                        </p:tgtEl>
                                        <p:attrNameLst>
                                          <p:attrName>style.visibility</p:attrName>
                                        </p:attrNameLst>
                                      </p:cBhvr>
                                      <p:to>
                                        <p:strVal val="visible"/>
                                      </p:to>
                                    </p:set>
                                    <p:animEffect transition="in" filter="fade">
                                      <p:cBhvr>
                                        <p:cTn id="7" dur="500"/>
                                        <p:tgtEl>
                                          <p:spTgt spid="4">
                                            <p:txEl>
                                              <p:pRg st="16" end="1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1" end="11"/>
                                            </p:txEl>
                                          </p:spTgt>
                                        </p:tgtEl>
                                        <p:attrNameLst>
                                          <p:attrName>style.visibility</p:attrName>
                                        </p:attrNameLst>
                                      </p:cBhvr>
                                      <p:to>
                                        <p:strVal val="visible"/>
                                      </p:to>
                                    </p:set>
                                    <p:animEffect transition="in" filter="fade">
                                      <p:cBhvr>
                                        <p:cTn id="15" dur="500"/>
                                        <p:tgtEl>
                                          <p:spTgt spid="4">
                                            <p:txEl>
                                              <p:pRg st="11" end="1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4" end="14"/>
                                            </p:txEl>
                                          </p:spTgt>
                                        </p:tgtEl>
                                        <p:attrNameLst>
                                          <p:attrName>style.visibility</p:attrName>
                                        </p:attrNameLst>
                                      </p:cBhvr>
                                      <p:to>
                                        <p:strVal val="visible"/>
                                      </p:to>
                                    </p:set>
                                    <p:animEffect transition="in" filter="fade">
                                      <p:cBhvr>
                                        <p:cTn id="18" dur="500"/>
                                        <p:tgtEl>
                                          <p:spTgt spid="4">
                                            <p:txEl>
                                              <p:pRg st="14" end="1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5" end="15"/>
                                            </p:txEl>
                                          </p:spTgt>
                                        </p:tgtEl>
                                        <p:attrNameLst>
                                          <p:attrName>style.visibility</p:attrName>
                                        </p:attrNameLst>
                                      </p:cBhvr>
                                      <p:to>
                                        <p:strVal val="visible"/>
                                      </p:to>
                                    </p:set>
                                    <p:animEffect transition="in" filter="fade">
                                      <p:cBhvr>
                                        <p:cTn id="21" dur="500"/>
                                        <p:tgtEl>
                                          <p:spTgt spid="4">
                                            <p:txEl>
                                              <p:pRg st="15" end="1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12" end="12"/>
                                            </p:txEl>
                                          </p:spTgt>
                                        </p:tgtEl>
                                        <p:attrNameLst>
                                          <p:attrName>style.visibility</p:attrName>
                                        </p:attrNameLst>
                                      </p:cBhvr>
                                      <p:to>
                                        <p:strVal val="visible"/>
                                      </p:to>
                                    </p:set>
                                    <p:animEffect transition="in" filter="fade">
                                      <p:cBhvr>
                                        <p:cTn id="26" dur="500"/>
                                        <p:tgtEl>
                                          <p:spTgt spid="4">
                                            <p:txEl>
                                              <p:pRg st="12" end="12"/>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3" end="13"/>
                                            </p:txEl>
                                          </p:spTgt>
                                        </p:tgtEl>
                                        <p:attrNameLst>
                                          <p:attrName>style.visibility</p:attrName>
                                        </p:attrNameLst>
                                      </p:cBhvr>
                                      <p:to>
                                        <p:strVal val="visible"/>
                                      </p:to>
                                    </p:set>
                                    <p:animEffect transition="in" filter="fade">
                                      <p:cBhvr>
                                        <p:cTn id="29" dur="500"/>
                                        <p:tgtEl>
                                          <p:spTgt spid="4">
                                            <p:txEl>
                                              <p:pRg st="13" end="1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0" end="0"/>
                                            </p:txEl>
                                          </p:spTgt>
                                        </p:tgtEl>
                                        <p:attrNameLst>
                                          <p:attrName>style.visibility</p:attrName>
                                        </p:attrNameLst>
                                      </p:cBhvr>
                                      <p:to>
                                        <p:strVal val="visible"/>
                                      </p:to>
                                    </p:set>
                                    <p:animEffect transition="in" filter="fade">
                                      <p:cBhvr>
                                        <p:cTn id="34" dur="500"/>
                                        <p:tgtEl>
                                          <p:spTgt spid="4">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animEffect transition="in" filter="fade">
                                      <p:cBhvr>
                                        <p:cTn id="37" dur="500"/>
                                        <p:tgtEl>
                                          <p:spTgt spid="4">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2" end="2"/>
                                            </p:txEl>
                                          </p:spTgt>
                                        </p:tgtEl>
                                        <p:attrNameLst>
                                          <p:attrName>style.visibility</p:attrName>
                                        </p:attrNameLst>
                                      </p:cBhvr>
                                      <p:to>
                                        <p:strVal val="visible"/>
                                      </p:to>
                                    </p:set>
                                    <p:animEffect transition="in" filter="fade">
                                      <p:cBhvr>
                                        <p:cTn id="40" dur="500"/>
                                        <p:tgtEl>
                                          <p:spTgt spid="4">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6" end="6"/>
                                            </p:txEl>
                                          </p:spTgt>
                                        </p:tgtEl>
                                        <p:attrNameLst>
                                          <p:attrName>style.visibility</p:attrName>
                                        </p:attrNameLst>
                                      </p:cBhvr>
                                      <p:to>
                                        <p:strVal val="visible"/>
                                      </p:to>
                                    </p:set>
                                    <p:animEffect transition="in" filter="fade">
                                      <p:cBhvr>
                                        <p:cTn id="52" dur="500"/>
                                        <p:tgtEl>
                                          <p:spTgt spid="4">
                                            <p:txEl>
                                              <p:pRg st="6" end="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18" end="18"/>
                                            </p:txEl>
                                          </p:spTgt>
                                        </p:tgtEl>
                                        <p:attrNameLst>
                                          <p:attrName>style.visibility</p:attrName>
                                        </p:attrNameLst>
                                      </p:cBhvr>
                                      <p:to>
                                        <p:strVal val="visible"/>
                                      </p:to>
                                    </p:set>
                                    <p:animEffect transition="in" filter="fade">
                                      <p:cBhvr>
                                        <p:cTn id="57" dur="500"/>
                                        <p:tgtEl>
                                          <p:spTgt spid="4">
                                            <p:txEl>
                                              <p:pRg st="18" end="1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9" end="19"/>
                                            </p:txEl>
                                          </p:spTgt>
                                        </p:tgtEl>
                                        <p:attrNameLst>
                                          <p:attrName>style.visibility</p:attrName>
                                        </p:attrNameLst>
                                      </p:cBhvr>
                                      <p:to>
                                        <p:strVal val="visible"/>
                                      </p:to>
                                    </p:set>
                                    <p:animEffect transition="in" filter="fade">
                                      <p:cBhvr>
                                        <p:cTn id="62" dur="500"/>
                                        <p:tgtEl>
                                          <p:spTgt spid="4">
                                            <p:txEl>
                                              <p:pRg st="19" end="1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20" end="20"/>
                                            </p:txEl>
                                          </p:spTgt>
                                        </p:tgtEl>
                                        <p:attrNameLst>
                                          <p:attrName>style.visibility</p:attrName>
                                        </p:attrNameLst>
                                      </p:cBhvr>
                                      <p:to>
                                        <p:strVal val="visible"/>
                                      </p:to>
                                    </p:set>
                                    <p:animEffect transition="in" filter="fade">
                                      <p:cBhvr>
                                        <p:cTn id="67" dur="500"/>
                                        <p:tgtEl>
                                          <p:spTgt spid="4">
                                            <p:txEl>
                                              <p:pRg st="20" end="20"/>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
                                            <p:txEl>
                                              <p:pRg st="21" end="21"/>
                                            </p:txEl>
                                          </p:spTgt>
                                        </p:tgtEl>
                                        <p:attrNameLst>
                                          <p:attrName>style.visibility</p:attrName>
                                        </p:attrNameLst>
                                      </p:cBhvr>
                                      <p:to>
                                        <p:strVal val="visible"/>
                                      </p:to>
                                    </p:set>
                                    <p:animEffect transition="in" filter="fade">
                                      <p:cBhvr>
                                        <p:cTn id="70" dur="500"/>
                                        <p:tgtEl>
                                          <p:spTgt spid="4">
                                            <p:txEl>
                                              <p:pRg st="21" end="21"/>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45E8AD-1217-ECCF-8EFD-A5F058D65049}"/>
              </a:ext>
            </a:extLst>
          </p:cNvPr>
          <p:cNvSpPr txBox="1"/>
          <p:nvPr/>
        </p:nvSpPr>
        <p:spPr>
          <a:xfrm>
            <a:off x="838200" y="1943101"/>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stop_callback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cb</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 requested</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4" name="Title 3">
            <a:extLst>
              <a:ext uri="{FF2B5EF4-FFF2-40B4-BE49-F238E27FC236}">
                <a16:creationId xmlns:a16="http://schemas.microsoft.com/office/drawing/2014/main" id="{0E75EBFE-8686-C58A-0E23-86908C17A4C9}"/>
              </a:ext>
            </a:extLst>
          </p:cNvPr>
          <p:cNvSpPr>
            <a:spLocks noGrp="1"/>
          </p:cNvSpPr>
          <p:nvPr>
            <p:ph type="title"/>
          </p:nvPr>
        </p:nvSpPr>
        <p:spPr/>
        <p:txBody>
          <a:bodyPr/>
          <a:lstStyle/>
          <a:p>
            <a:r>
              <a:rPr lang="en-US" dirty="0">
                <a:hlinkClick r:id="rId2"/>
              </a:rPr>
              <a:t>std::</a:t>
            </a:r>
            <a:r>
              <a:rPr lang="en-US" dirty="0" err="1">
                <a:hlinkClick r:id="rId2"/>
              </a:rPr>
              <a:t>stop_callback</a:t>
            </a:r>
            <a:endParaRPr lang="en-US" dirty="0"/>
          </a:p>
        </p:txBody>
      </p:sp>
      <p:sp>
        <p:nvSpPr>
          <p:cNvPr id="6" name="TextBox 5">
            <a:extLst>
              <a:ext uri="{FF2B5EF4-FFF2-40B4-BE49-F238E27FC236}">
                <a16:creationId xmlns:a16="http://schemas.microsoft.com/office/drawing/2014/main" id="{1D4B0898-97AF-AE98-AB57-01080803BDBD}"/>
              </a:ext>
            </a:extLst>
          </p:cNvPr>
          <p:cNvSpPr txBox="1"/>
          <p:nvPr/>
        </p:nvSpPr>
        <p:spPr>
          <a:xfrm>
            <a:off x="7315200" y="5821085"/>
            <a:ext cx="4191000" cy="64633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Stop requested</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156487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fade">
                                      <p:cBhvr>
                                        <p:cTn id="13" dur="500"/>
                                        <p:tgtEl>
                                          <p:spTgt spid="3">
                                            <p:txEl>
                                              <p:pRg st="10" end="1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1" end="11"/>
                                            </p:txEl>
                                          </p:spTgt>
                                        </p:tgtEl>
                                        <p:attrNameLst>
                                          <p:attrName>style.visibility</p:attrName>
                                        </p:attrNameLst>
                                      </p:cBhvr>
                                      <p:to>
                                        <p:strVal val="visible"/>
                                      </p:to>
                                    </p:set>
                                    <p:animEffect transition="in" filter="fade">
                                      <p:cBhvr>
                                        <p:cTn id="16" dur="500"/>
                                        <p:tgtEl>
                                          <p:spTgt spid="3">
                                            <p:txEl>
                                              <p:pRg st="11" end="1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500"/>
                                        <p:tgtEl>
                                          <p:spTgt spid="3">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12" end="12"/>
                                            </p:txEl>
                                          </p:spTgt>
                                        </p:tgtEl>
                                        <p:attrNameLst>
                                          <p:attrName>style.visibility</p:attrName>
                                        </p:attrNameLst>
                                      </p:cBhvr>
                                      <p:to>
                                        <p:strVal val="visible"/>
                                      </p:to>
                                    </p:set>
                                    <p:animEffect transition="in" filter="fade">
                                      <p:cBhvr>
                                        <p:cTn id="48" dur="500"/>
                                        <p:tgtEl>
                                          <p:spTgt spid="3">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97541B-5CAC-39F6-6EA9-331404FEA406}"/>
              </a:ext>
            </a:extLst>
          </p:cNvPr>
          <p:cNvSpPr>
            <a:spLocks noGrp="1"/>
          </p:cNvSpPr>
          <p:nvPr>
            <p:ph type="title"/>
          </p:nvPr>
        </p:nvSpPr>
        <p:spPr/>
        <p:txBody>
          <a:bodyPr/>
          <a:lstStyle/>
          <a:p>
            <a:r>
              <a:rPr lang="ru-RU" dirty="0"/>
              <a:t>Получение результатов фоновых задач</a:t>
            </a:r>
            <a:endParaRPr lang="en-US" dirty="0"/>
          </a:p>
        </p:txBody>
      </p:sp>
      <p:sp>
        <p:nvSpPr>
          <p:cNvPr id="4" name="Text Placeholder 3">
            <a:extLst>
              <a:ext uri="{FF2B5EF4-FFF2-40B4-BE49-F238E27FC236}">
                <a16:creationId xmlns:a16="http://schemas.microsoft.com/office/drawing/2014/main" id="{D48FB886-AC62-FDC1-32B6-314A635B2DE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488481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E060F4-9B7A-1CAB-65C5-5B87DF76E7C5}"/>
              </a:ext>
            </a:extLst>
          </p:cNvPr>
          <p:cNvSpPr>
            <a:spLocks noGrp="1"/>
          </p:cNvSpPr>
          <p:nvPr>
            <p:ph type="title"/>
          </p:nvPr>
        </p:nvSpPr>
        <p:spPr/>
        <p:txBody>
          <a:bodyPr/>
          <a:lstStyle/>
          <a:p>
            <a:r>
              <a:rPr lang="ru-RU" dirty="0"/>
              <a:t>Асинхронные задачи</a:t>
            </a:r>
            <a:endParaRPr lang="en-US" dirty="0"/>
          </a:p>
        </p:txBody>
      </p:sp>
      <p:sp>
        <p:nvSpPr>
          <p:cNvPr id="5" name="Content Placeholder 4">
            <a:extLst>
              <a:ext uri="{FF2B5EF4-FFF2-40B4-BE49-F238E27FC236}">
                <a16:creationId xmlns:a16="http://schemas.microsoft.com/office/drawing/2014/main" id="{B6A6CA93-F5D6-AA9F-9170-30B525055375}"/>
              </a:ext>
            </a:extLst>
          </p:cNvPr>
          <p:cNvSpPr>
            <a:spLocks noGrp="1"/>
          </p:cNvSpPr>
          <p:nvPr>
            <p:ph idx="1"/>
          </p:nvPr>
        </p:nvSpPr>
        <p:spPr/>
        <p:txBody>
          <a:bodyPr/>
          <a:lstStyle/>
          <a:p>
            <a:r>
              <a:rPr lang="en-US" dirty="0"/>
              <a:t>std::thread</a:t>
            </a:r>
            <a:r>
              <a:rPr lang="ru-RU" dirty="0"/>
              <a:t> не предоставляет прямой возможности вернуть результат работы потока</a:t>
            </a:r>
          </a:p>
          <a:p>
            <a:r>
              <a:rPr lang="ru-RU" dirty="0"/>
              <a:t>Функция </a:t>
            </a:r>
            <a:r>
              <a:rPr lang="en-US" dirty="0"/>
              <a:t>std::async </a:t>
            </a:r>
            <a:r>
              <a:rPr lang="ru-RU" dirty="0"/>
              <a:t>позволяет запустить асинхронную функцию и получить результат позже, когда он понадобится</a:t>
            </a:r>
          </a:p>
          <a:p>
            <a:pPr lvl="1"/>
            <a:r>
              <a:rPr lang="ru-RU" dirty="0"/>
              <a:t>Функция может выполняться в фоновом или в этом же потоке</a:t>
            </a:r>
          </a:p>
          <a:p>
            <a:pPr lvl="1"/>
            <a:endParaRPr lang="en-US" dirty="0"/>
          </a:p>
        </p:txBody>
      </p:sp>
    </p:spTree>
    <p:extLst>
      <p:ext uri="{BB962C8B-B14F-4D97-AF65-F5344CB8AC3E}">
        <p14:creationId xmlns:p14="http://schemas.microsoft.com/office/powerpoint/2010/main" val="1352840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C1B6093-C6AC-6999-DEEC-BAE00CC77B28}"/>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B6F791C-C24C-3C87-2426-C82AE559284C}"/>
              </a:ext>
            </a:extLst>
          </p:cNvPr>
          <p:cNvPicPr>
            <a:picLocks noChangeAspect="1"/>
          </p:cNvPicPr>
          <p:nvPr/>
        </p:nvPicPr>
        <p:blipFill>
          <a:blip r:embed="rId2">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745BA255-8926-B10E-6E09-2DCB3F74F77F}"/>
              </a:ext>
            </a:extLst>
          </p:cNvPr>
          <p:cNvSpPr>
            <a:spLocks noGrp="1"/>
          </p:cNvSpPr>
          <p:nvPr>
            <p:ph type="ctrTitle"/>
          </p:nvPr>
        </p:nvSpPr>
        <p:spPr>
          <a:xfrm>
            <a:off x="1524000" y="2008908"/>
            <a:ext cx="9698182" cy="3106789"/>
          </a:xfrm>
        </p:spPr>
        <p:txBody>
          <a:bodyPr>
            <a:noAutofit/>
          </a:bodyPr>
          <a:lstStyle/>
          <a:p>
            <a:r>
              <a:rPr lang="ru-RU" sz="9600" dirty="0" err="1">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a:t>
            </a:r>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28831654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726BF-B27C-FDA7-D353-C596B36A0778}"/>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Added, result=</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Multiplying.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2s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Multiplied, result: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Main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5</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10</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::deferred,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F386788-FBFC-A04C-7661-AEF836C0AEFF}"/>
              </a:ext>
            </a:extLst>
          </p:cNvPr>
          <p:cNvSpPr txBox="1"/>
          <p:nvPr/>
        </p:nvSpPr>
        <p:spPr>
          <a:xfrm>
            <a:off x="8490857" y="3108374"/>
            <a:ext cx="3701143" cy="35394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600" dirty="0">
                <a:latin typeface="Consolas" panose="020B0609020204030204" pitchFamily="49" charset="0"/>
              </a:rPr>
              <a:t>Main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t>
            </a:r>
          </a:p>
          <a:p>
            <a:r>
              <a:rPr lang="en-US" sz="1600" dirty="0">
                <a:latin typeface="Consolas" panose="020B0609020204030204" pitchFamily="49" charset="0"/>
              </a:rPr>
              <a:t>Adding. Thread id: 19396</a:t>
            </a:r>
          </a:p>
          <a:p>
            <a:r>
              <a:rPr lang="en-US" sz="1600" dirty="0">
                <a:latin typeface="Consolas" panose="020B0609020204030204" pitchFamily="49" charset="0"/>
              </a:rPr>
              <a:t>Multiplying.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result=7</a:t>
            </a:r>
          </a:p>
          <a:p>
            <a:r>
              <a:rPr lang="en-US" sz="1600" dirty="0">
                <a:latin typeface="Consolas" panose="020B0609020204030204" pitchFamily="49" charset="0"/>
              </a:rPr>
              <a:t>Multiplied, result: 30</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result=37</a:t>
            </a:r>
          </a:p>
          <a:p>
            <a:r>
              <a:rPr lang="en-US" sz="1600" dirty="0">
                <a:latin typeface="Consolas" panose="020B0609020204030204" pitchFamily="49" charset="0"/>
              </a:rPr>
              <a:t>37</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Added, result=5</a:t>
            </a:r>
          </a:p>
          <a:p>
            <a:r>
              <a:rPr lang="en-US" sz="1600" dirty="0">
                <a:latin typeface="Consolas" panose="020B0609020204030204" pitchFamily="49" charset="0"/>
              </a:rPr>
              <a:t>5</a:t>
            </a:r>
          </a:p>
        </p:txBody>
      </p:sp>
    </p:spTree>
    <p:extLst>
      <p:ext uri="{BB962C8B-B14F-4D97-AF65-F5344CB8AC3E}">
        <p14:creationId xmlns:p14="http://schemas.microsoft.com/office/powerpoint/2010/main" val="429209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7" end="17"/>
                                            </p:txEl>
                                          </p:spTgt>
                                        </p:tgtEl>
                                        <p:attrNameLst>
                                          <p:attrName>style.visibility</p:attrName>
                                        </p:attrNameLst>
                                      </p:cBhvr>
                                      <p:to>
                                        <p:strVal val="visible"/>
                                      </p:to>
                                    </p:set>
                                    <p:animEffect transition="in" filter="fade">
                                      <p:cBhvr>
                                        <p:cTn id="7" dur="500"/>
                                        <p:tgtEl>
                                          <p:spTgt spid="5">
                                            <p:txEl>
                                              <p:pRg st="17" end="1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18" end="18"/>
                                            </p:txEl>
                                          </p:spTgt>
                                        </p:tgtEl>
                                        <p:attrNameLst>
                                          <p:attrName>style.visibility</p:attrName>
                                        </p:attrNameLst>
                                      </p:cBhvr>
                                      <p:to>
                                        <p:strVal val="visible"/>
                                      </p:to>
                                    </p:set>
                                    <p:animEffect transition="in" filter="fade">
                                      <p:cBhvr>
                                        <p:cTn id="17" dur="500"/>
                                        <p:tgtEl>
                                          <p:spTgt spid="5">
                                            <p:txEl>
                                              <p:pRg st="18" end="1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19" end="19"/>
                                            </p:txEl>
                                          </p:spTgt>
                                        </p:tgtEl>
                                        <p:attrNameLst>
                                          <p:attrName>style.visibility</p:attrName>
                                        </p:attrNameLst>
                                      </p:cBhvr>
                                      <p:to>
                                        <p:strVal val="visible"/>
                                      </p:to>
                                    </p:set>
                                    <p:animEffect transition="in" filter="fade">
                                      <p:cBhvr>
                                        <p:cTn id="22" dur="500"/>
                                        <p:tgtEl>
                                          <p:spTgt spid="5">
                                            <p:txEl>
                                              <p:pRg st="19" end="1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20" end="20"/>
                                            </p:txEl>
                                          </p:spTgt>
                                        </p:tgtEl>
                                        <p:attrNameLst>
                                          <p:attrName>style.visibility</p:attrName>
                                        </p:attrNameLst>
                                      </p:cBhvr>
                                      <p:to>
                                        <p:strVal val="visible"/>
                                      </p:to>
                                    </p:set>
                                    <p:animEffect transition="in" filter="fade">
                                      <p:cBhvr>
                                        <p:cTn id="27" dur="500"/>
                                        <p:tgtEl>
                                          <p:spTgt spid="5">
                                            <p:txEl>
                                              <p:pRg st="20" end="2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21" end="21"/>
                                            </p:txEl>
                                          </p:spTgt>
                                        </p:tgtEl>
                                        <p:attrNameLst>
                                          <p:attrName>style.visibility</p:attrName>
                                        </p:attrNameLst>
                                      </p:cBhvr>
                                      <p:to>
                                        <p:strVal val="visible"/>
                                      </p:to>
                                    </p:set>
                                    <p:animEffect transition="in" filter="fade">
                                      <p:cBhvr>
                                        <p:cTn id="32" dur="500"/>
                                        <p:tgtEl>
                                          <p:spTgt spid="5">
                                            <p:txEl>
                                              <p:pRg st="21" end="2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
                                            <p:txEl>
                                              <p:pRg st="1" end="1"/>
                                            </p:txEl>
                                          </p:spTgt>
                                        </p:tgtEl>
                                        <p:attrNameLst>
                                          <p:attrName>style.visibility</p:attrName>
                                        </p:attrNameLst>
                                      </p:cBhvr>
                                      <p:to>
                                        <p:strVal val="visible"/>
                                      </p:to>
                                    </p:set>
                                    <p:animEffect transition="in" filter="fade">
                                      <p:cBhvr>
                                        <p:cTn id="37" dur="500"/>
                                        <p:tgtEl>
                                          <p:spTgt spid="9">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22" end="22"/>
                                            </p:txEl>
                                          </p:spTgt>
                                        </p:tgtEl>
                                        <p:attrNameLst>
                                          <p:attrName>style.visibility</p:attrName>
                                        </p:attrNameLst>
                                      </p:cBhvr>
                                      <p:to>
                                        <p:strVal val="visible"/>
                                      </p:to>
                                    </p:set>
                                    <p:animEffect transition="in" filter="fade">
                                      <p:cBhvr>
                                        <p:cTn id="42" dur="500"/>
                                        <p:tgtEl>
                                          <p:spTgt spid="5">
                                            <p:txEl>
                                              <p:pRg st="22" end="2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9">
                                            <p:txEl>
                                              <p:pRg st="2" end="2"/>
                                            </p:txEl>
                                          </p:spTgt>
                                        </p:tgtEl>
                                        <p:attrNameLst>
                                          <p:attrName>style.visibility</p:attrName>
                                        </p:attrNameLst>
                                      </p:cBhvr>
                                      <p:to>
                                        <p:strVal val="visible"/>
                                      </p:to>
                                    </p:set>
                                    <p:animEffect transition="in" filter="fade">
                                      <p:cBhvr>
                                        <p:cTn id="47" dur="500"/>
                                        <p:tgtEl>
                                          <p:spTgt spid="9">
                                            <p:txEl>
                                              <p:pRg st="2" end="2"/>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
                                            <p:txEl>
                                              <p:pRg st="4" end="4"/>
                                            </p:txEl>
                                          </p:spTgt>
                                        </p:tgtEl>
                                        <p:attrNameLst>
                                          <p:attrName>style.visibility</p:attrName>
                                        </p:attrNameLst>
                                      </p:cBhvr>
                                      <p:to>
                                        <p:strVal val="visible"/>
                                      </p:to>
                                    </p:set>
                                    <p:animEffect transition="in" filter="fade">
                                      <p:cBhvr>
                                        <p:cTn id="55" dur="500"/>
                                        <p:tgtEl>
                                          <p:spTgt spid="9">
                                            <p:txEl>
                                              <p:pRg st="4" end="4"/>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9">
                                            <p:txEl>
                                              <p:pRg st="5" end="5"/>
                                            </p:txEl>
                                          </p:spTgt>
                                        </p:tgtEl>
                                        <p:attrNameLst>
                                          <p:attrName>style.visibility</p:attrName>
                                        </p:attrNameLst>
                                      </p:cBhvr>
                                      <p:to>
                                        <p:strVal val="visible"/>
                                      </p:to>
                                    </p:set>
                                    <p:animEffect transition="in" filter="fade">
                                      <p:cBhvr>
                                        <p:cTn id="58" dur="500"/>
                                        <p:tgtEl>
                                          <p:spTgt spid="9">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
                                            <p:txEl>
                                              <p:pRg st="23" end="23"/>
                                            </p:txEl>
                                          </p:spTgt>
                                        </p:tgtEl>
                                        <p:attrNameLst>
                                          <p:attrName>style.visibility</p:attrName>
                                        </p:attrNameLst>
                                      </p:cBhvr>
                                      <p:to>
                                        <p:strVal val="visible"/>
                                      </p:to>
                                    </p:set>
                                    <p:animEffect transition="in" filter="fade">
                                      <p:cBhvr>
                                        <p:cTn id="63" dur="500"/>
                                        <p:tgtEl>
                                          <p:spTgt spid="5">
                                            <p:txEl>
                                              <p:pRg st="23" end="23"/>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9">
                                            <p:txEl>
                                              <p:pRg st="6" end="6"/>
                                            </p:txEl>
                                          </p:spTgt>
                                        </p:tgtEl>
                                        <p:attrNameLst>
                                          <p:attrName>style.visibility</p:attrName>
                                        </p:attrNameLst>
                                      </p:cBhvr>
                                      <p:to>
                                        <p:strVal val="visible"/>
                                      </p:to>
                                    </p:set>
                                    <p:animEffect transition="in" filter="fade">
                                      <p:cBhvr>
                                        <p:cTn id="68" dur="500"/>
                                        <p:tgtEl>
                                          <p:spTgt spid="9">
                                            <p:txEl>
                                              <p:pRg st="6" end="6"/>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4" end="24"/>
                                            </p:txEl>
                                          </p:spTgt>
                                        </p:tgtEl>
                                        <p:attrNameLst>
                                          <p:attrName>style.visibility</p:attrName>
                                        </p:attrNameLst>
                                      </p:cBhvr>
                                      <p:to>
                                        <p:strVal val="visible"/>
                                      </p:to>
                                    </p:set>
                                    <p:animEffect transition="in" filter="fade">
                                      <p:cBhvr>
                                        <p:cTn id="73" dur="500"/>
                                        <p:tgtEl>
                                          <p:spTgt spid="5">
                                            <p:txEl>
                                              <p:pRg st="24" end="24"/>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9">
                                            <p:txEl>
                                              <p:pRg st="7" end="7"/>
                                            </p:txEl>
                                          </p:spTgt>
                                        </p:tgtEl>
                                        <p:attrNameLst>
                                          <p:attrName>style.visibility</p:attrName>
                                        </p:attrNameLst>
                                      </p:cBhvr>
                                      <p:to>
                                        <p:strVal val="visible"/>
                                      </p:to>
                                    </p:set>
                                    <p:animEffect transition="in" filter="fade">
                                      <p:cBhvr>
                                        <p:cTn id="78" dur="500"/>
                                        <p:tgtEl>
                                          <p:spTgt spid="9">
                                            <p:txEl>
                                              <p:pRg st="7" end="7"/>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9">
                                            <p:txEl>
                                              <p:pRg st="8" end="8"/>
                                            </p:txEl>
                                          </p:spTgt>
                                        </p:tgtEl>
                                        <p:attrNameLst>
                                          <p:attrName>style.visibility</p:attrName>
                                        </p:attrNameLst>
                                      </p:cBhvr>
                                      <p:to>
                                        <p:strVal val="visible"/>
                                      </p:to>
                                    </p:set>
                                    <p:animEffect transition="in" filter="fade">
                                      <p:cBhvr>
                                        <p:cTn id="83" dur="500"/>
                                        <p:tgtEl>
                                          <p:spTgt spid="9">
                                            <p:txEl>
                                              <p:pRg st="8" end="8"/>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9">
                                            <p:txEl>
                                              <p:pRg st="9" end="9"/>
                                            </p:txEl>
                                          </p:spTgt>
                                        </p:tgtEl>
                                        <p:attrNameLst>
                                          <p:attrName>style.visibility</p:attrName>
                                        </p:attrNameLst>
                                      </p:cBhvr>
                                      <p:to>
                                        <p:strVal val="visible"/>
                                      </p:to>
                                    </p:set>
                                    <p:animEffect transition="in" filter="fade">
                                      <p:cBhvr>
                                        <p:cTn id="88" dur="500"/>
                                        <p:tgtEl>
                                          <p:spTgt spid="9">
                                            <p:txEl>
                                              <p:pRg st="9" end="9"/>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5">
                                            <p:txEl>
                                              <p:pRg st="25" end="25"/>
                                            </p:txEl>
                                          </p:spTgt>
                                        </p:tgtEl>
                                        <p:attrNameLst>
                                          <p:attrName>style.visibility</p:attrName>
                                        </p:attrNameLst>
                                      </p:cBhvr>
                                      <p:to>
                                        <p:strVal val="visible"/>
                                      </p:to>
                                    </p:set>
                                    <p:animEffect transition="in" filter="fade">
                                      <p:cBhvr>
                                        <p:cTn id="93" dur="500"/>
                                        <p:tgtEl>
                                          <p:spTgt spid="5">
                                            <p:txEl>
                                              <p:pRg st="25" end="25"/>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9">
                                            <p:txEl>
                                              <p:pRg st="10" end="10"/>
                                            </p:txEl>
                                          </p:spTgt>
                                        </p:tgtEl>
                                        <p:attrNameLst>
                                          <p:attrName>style.visibility</p:attrName>
                                        </p:attrNameLst>
                                      </p:cBhvr>
                                      <p:to>
                                        <p:strVal val="visible"/>
                                      </p:to>
                                    </p:set>
                                    <p:animEffect transition="in" filter="fade">
                                      <p:cBhvr>
                                        <p:cTn id="98" dur="500"/>
                                        <p:tgtEl>
                                          <p:spTgt spid="9">
                                            <p:txEl>
                                              <p:pRg st="10" end="1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26" end="26"/>
                                            </p:txEl>
                                          </p:spTgt>
                                        </p:tgtEl>
                                        <p:attrNameLst>
                                          <p:attrName>style.visibility</p:attrName>
                                        </p:attrNameLst>
                                      </p:cBhvr>
                                      <p:to>
                                        <p:strVal val="visible"/>
                                      </p:to>
                                    </p:set>
                                    <p:animEffect transition="in" filter="fade">
                                      <p:cBhvr>
                                        <p:cTn id="103" dur="500"/>
                                        <p:tgtEl>
                                          <p:spTgt spid="5">
                                            <p:txEl>
                                              <p:pRg st="26" end="26"/>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9">
                                            <p:txEl>
                                              <p:pRg st="11" end="11"/>
                                            </p:txEl>
                                          </p:spTgt>
                                        </p:tgtEl>
                                        <p:attrNameLst>
                                          <p:attrName>style.visibility</p:attrName>
                                        </p:attrNameLst>
                                      </p:cBhvr>
                                      <p:to>
                                        <p:strVal val="visible"/>
                                      </p:to>
                                    </p:set>
                                    <p:animEffect transition="in" filter="fade">
                                      <p:cBhvr>
                                        <p:cTn id="108" dur="500"/>
                                        <p:tgtEl>
                                          <p:spTgt spid="9">
                                            <p:txEl>
                                              <p:pRg st="11" end="11"/>
                                            </p:txEl>
                                          </p:spTgt>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9">
                                            <p:txEl>
                                              <p:pRg st="12" end="12"/>
                                            </p:txEl>
                                          </p:spTgt>
                                        </p:tgtEl>
                                        <p:attrNameLst>
                                          <p:attrName>style.visibility</p:attrName>
                                        </p:attrNameLst>
                                      </p:cBhvr>
                                      <p:to>
                                        <p:strVal val="visible"/>
                                      </p:to>
                                    </p:set>
                                    <p:animEffect transition="in" filter="fade">
                                      <p:cBhvr>
                                        <p:cTn id="113" dur="500"/>
                                        <p:tgtEl>
                                          <p:spTgt spid="9">
                                            <p:txEl>
                                              <p:pRg st="12" end="12"/>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9">
                                            <p:txEl>
                                              <p:pRg st="13" end="13"/>
                                            </p:txEl>
                                          </p:spTgt>
                                        </p:tgtEl>
                                        <p:attrNameLst>
                                          <p:attrName>style.visibility</p:attrName>
                                        </p:attrNameLst>
                                      </p:cBhvr>
                                      <p:to>
                                        <p:strVal val="visible"/>
                                      </p:to>
                                    </p:set>
                                    <p:animEffect transition="in" filter="fade">
                                      <p:cBhvr>
                                        <p:cTn id="118" dur="500"/>
                                        <p:tgtEl>
                                          <p:spTgt spid="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37F6-6C0C-2A1D-4A77-F619FABA9CEB}"/>
              </a:ext>
            </a:extLst>
          </p:cNvPr>
          <p:cNvSpPr>
            <a:spLocks noGrp="1"/>
          </p:cNvSpPr>
          <p:nvPr>
            <p:ph type="title"/>
          </p:nvPr>
        </p:nvSpPr>
        <p:spPr/>
        <p:txBody>
          <a:bodyPr/>
          <a:lstStyle/>
          <a:p>
            <a:r>
              <a:rPr lang="en-US" dirty="0"/>
              <a:t>To be continued</a:t>
            </a:r>
          </a:p>
        </p:txBody>
      </p:sp>
      <p:sp>
        <p:nvSpPr>
          <p:cNvPr id="3" name="Text Placeholder 2">
            <a:extLst>
              <a:ext uri="{FF2B5EF4-FFF2-40B4-BE49-F238E27FC236}">
                <a16:creationId xmlns:a16="http://schemas.microsoft.com/office/drawing/2014/main" id="{B6350A94-79B8-ED89-5515-2852A3122A4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52779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7A5F2-8E48-CE68-098E-97BD444C1A13}"/>
              </a:ext>
            </a:extLst>
          </p:cNvPr>
          <p:cNvSpPr>
            <a:spLocks noGrp="1"/>
          </p:cNvSpPr>
          <p:nvPr>
            <p:ph type="title"/>
          </p:nvPr>
        </p:nvSpPr>
        <p:spPr/>
        <p:txBody>
          <a:bodyPr/>
          <a:lstStyle/>
          <a:p>
            <a:r>
              <a:rPr lang="ru-RU" dirty="0"/>
              <a:t>Список литературы</a:t>
            </a:r>
            <a:endParaRPr lang="en-US" dirty="0"/>
          </a:p>
        </p:txBody>
      </p:sp>
      <p:sp>
        <p:nvSpPr>
          <p:cNvPr id="3" name="Content Placeholder 2">
            <a:extLst>
              <a:ext uri="{FF2B5EF4-FFF2-40B4-BE49-F238E27FC236}">
                <a16:creationId xmlns:a16="http://schemas.microsoft.com/office/drawing/2014/main" id="{2C660341-E35E-08A7-47CB-C35363D0487F}"/>
              </a:ext>
            </a:extLst>
          </p:cNvPr>
          <p:cNvSpPr>
            <a:spLocks noGrp="1"/>
          </p:cNvSpPr>
          <p:nvPr>
            <p:ph idx="1"/>
          </p:nvPr>
        </p:nvSpPr>
        <p:spPr/>
        <p:txBody>
          <a:bodyPr>
            <a:normAutofit/>
          </a:bodyPr>
          <a:lstStyle/>
          <a:p>
            <a:r>
              <a:rPr lang="en-US" dirty="0"/>
              <a:t>Williams Anthony, “C++ Concurrency in Action, 2</a:t>
            </a:r>
            <a:r>
              <a:rPr lang="en-US" baseline="30000" dirty="0"/>
              <a:t>nd</a:t>
            </a:r>
            <a:r>
              <a:rPr lang="en-US" dirty="0"/>
              <a:t> Edition”</a:t>
            </a:r>
            <a:endParaRPr lang="ru-RU" dirty="0"/>
          </a:p>
          <a:p>
            <a:r>
              <a:rPr lang="en-US" dirty="0"/>
              <a:t>Maurice Herlihy, Nir Shavit “The Art of Multiprocessor Programming”</a:t>
            </a:r>
          </a:p>
          <a:p>
            <a:r>
              <a:rPr lang="en-US" dirty="0">
                <a:hlinkClick r:id="rId2"/>
              </a:rPr>
              <a:t>std::</a:t>
            </a:r>
            <a:r>
              <a:rPr lang="en-US" dirty="0" err="1">
                <a:hlinkClick r:id="rId2"/>
              </a:rPr>
              <a:t>conditional_variable</a:t>
            </a:r>
            <a:endParaRPr lang="en-US" dirty="0"/>
          </a:p>
          <a:p>
            <a:endParaRPr lang="en-US" dirty="0"/>
          </a:p>
          <a:p>
            <a:endParaRPr lang="en-US" dirty="0"/>
          </a:p>
        </p:txBody>
      </p:sp>
    </p:spTree>
    <p:extLst>
      <p:ext uri="{BB962C8B-B14F-4D97-AF65-F5344CB8AC3E}">
        <p14:creationId xmlns:p14="http://schemas.microsoft.com/office/powerpoint/2010/main" val="19691376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8A16-D3F9-CF1C-55F9-85E43B6F8704}"/>
              </a:ext>
            </a:extLst>
          </p:cNvPr>
          <p:cNvSpPr>
            <a:spLocks noGrp="1"/>
          </p:cNvSpPr>
          <p:nvPr>
            <p:ph type="title"/>
          </p:nvPr>
        </p:nvSpPr>
        <p:spPr/>
        <p:txBody>
          <a:bodyPr/>
          <a:lstStyle/>
          <a:p>
            <a:r>
              <a:rPr lang="ru-RU" dirty="0"/>
              <a:t>Вопросы</a:t>
            </a:r>
            <a:r>
              <a:rPr lang="en-US" dirty="0"/>
              <a:t>?</a:t>
            </a:r>
          </a:p>
        </p:txBody>
      </p:sp>
      <p:sp>
        <p:nvSpPr>
          <p:cNvPr id="3" name="Text Placeholder 2">
            <a:extLst>
              <a:ext uri="{FF2B5EF4-FFF2-40B4-BE49-F238E27FC236}">
                <a16:creationId xmlns:a16="http://schemas.microsoft.com/office/drawing/2014/main" id="{38A820E6-49CD-914B-5655-ECC3ECF465B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82594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512E-9C5A-EDC8-2268-8E0C6667B8B6}"/>
              </a:ext>
            </a:extLst>
          </p:cNvPr>
          <p:cNvSpPr>
            <a:spLocks noGrp="1"/>
          </p:cNvSpPr>
          <p:nvPr>
            <p:ph type="title"/>
          </p:nvPr>
        </p:nvSpPr>
        <p:spPr/>
        <p:txBody>
          <a:bodyPr/>
          <a:lstStyle/>
          <a:p>
            <a:r>
              <a:rPr lang="ru-RU" dirty="0"/>
              <a:t>Ожидание наступления события</a:t>
            </a:r>
            <a:endParaRPr lang="en-US" dirty="0"/>
          </a:p>
        </p:txBody>
      </p:sp>
      <p:pic>
        <p:nvPicPr>
          <p:cNvPr id="5" name="Content Placeholder 4">
            <a:extLst>
              <a:ext uri="{FF2B5EF4-FFF2-40B4-BE49-F238E27FC236}">
                <a16:creationId xmlns:a16="http://schemas.microsoft.com/office/drawing/2014/main" id="{7C979D40-D84B-2EDD-5807-663DD7A9E0EC}"/>
              </a:ext>
            </a:extLst>
          </p:cNvPr>
          <p:cNvPicPr>
            <a:picLocks noGrp="1" noChangeAspect="1"/>
          </p:cNvPicPr>
          <p:nvPr>
            <p:ph idx="1"/>
          </p:nvPr>
        </p:nvPicPr>
        <p:blipFill>
          <a:blip r:embed="rId3"/>
          <a:stretch>
            <a:fillRect/>
          </a:stretch>
        </p:blipFill>
        <p:spPr>
          <a:xfrm>
            <a:off x="2228144" y="1825625"/>
            <a:ext cx="7735711" cy="4351338"/>
          </a:xfrm>
        </p:spPr>
      </p:pic>
    </p:spTree>
    <p:extLst>
      <p:ext uri="{BB962C8B-B14F-4D97-AF65-F5344CB8AC3E}">
        <p14:creationId xmlns:p14="http://schemas.microsoft.com/office/powerpoint/2010/main" val="2989734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4535EB-51BB-5CA0-75BD-D728E178855E}"/>
              </a:ext>
            </a:extLst>
          </p:cNvPr>
          <p:cNvSpPr txBox="1"/>
          <p:nvPr/>
        </p:nvSpPr>
        <p:spPr>
          <a:xfrm>
            <a:off x="0" y="0"/>
            <a:ext cx="12192000" cy="7017306"/>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auto</a:t>
            </a:r>
            <a:r>
              <a:rPr lang="en-US" sz="1500" dirty="0">
                <a:solidFill>
                  <a:srgbClr val="000000"/>
                </a:solidFill>
                <a:latin typeface="Consolas" panose="020B0609020204030204" pitchFamily="49" charset="0"/>
              </a:rPr>
              <a:t>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condition</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mutex</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m</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 </a:t>
            </a:r>
            <a:r>
              <a:rPr lang="en-US" sz="1500" b="0" dirty="0">
                <a:solidFill>
                  <a:srgbClr val="098658"/>
                </a:solidFill>
                <a:effectLst/>
                <a:latin typeface="Consolas" panose="020B0609020204030204" pitchFamily="49" charset="0"/>
              </a:rPr>
              <a:t>1</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m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if</a:t>
            </a:r>
            <a:r>
              <a:rPr lang="en-US" sz="1500" b="0" dirty="0">
                <a:solidFill>
                  <a:srgbClr val="000000"/>
                </a:solidFill>
                <a:effectLst/>
                <a:latin typeface="Consolas" panose="020B0609020204030204" pitchFamily="49" charset="0"/>
              </a:rPr>
              <a:t> (condition) </a:t>
            </a:r>
            <a:r>
              <a:rPr lang="en-US" sz="1500" b="0" dirty="0">
                <a:solidFill>
                  <a:srgbClr val="8F08C4"/>
                </a:solidFill>
                <a:effectLst/>
                <a:latin typeface="Consolas" panose="020B0609020204030204" pitchFamily="49" charset="0"/>
              </a:rPr>
              <a:t>return</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false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std::mutex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std::string data;</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consumer{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is waiting for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count =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checked flag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count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times</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data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producer{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is preparing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data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Hello</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prepared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true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set the </a:t>
            </a:r>
            <a:r>
              <a:rPr lang="en-US" sz="1500" b="0" dirty="0" err="1">
                <a:solidFill>
                  <a:srgbClr val="A31515"/>
                </a:solidFill>
                <a:effectLst/>
                <a:latin typeface="Consolas" panose="020B0609020204030204" pitchFamily="49" charset="0"/>
              </a:rPr>
              <a:t>dataIsReady</a:t>
            </a:r>
            <a:r>
              <a:rPr lang="en-US" sz="1500" b="0" dirty="0">
                <a:solidFill>
                  <a:srgbClr val="A31515"/>
                </a:solidFill>
                <a:effectLst/>
                <a:latin typeface="Consolas" panose="020B0609020204030204" pitchFamily="49" charset="0"/>
              </a:rPr>
              <a:t> flag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C9687E0E-54E0-E9AF-B909-FB9863378448}"/>
              </a:ext>
            </a:extLst>
          </p:cNvPr>
          <p:cNvSpPr txBox="1"/>
          <p:nvPr/>
        </p:nvSpPr>
        <p:spPr>
          <a:xfrm>
            <a:off x="6580772" y="4911559"/>
            <a:ext cx="5476875"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29996159</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6238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2" end="12"/>
                                            </p:txEl>
                                          </p:spTgt>
                                        </p:tgtEl>
                                        <p:attrNameLst>
                                          <p:attrName>style.visibility</p:attrName>
                                        </p:attrNameLst>
                                      </p:cBhvr>
                                      <p:to>
                                        <p:strVal val="visible"/>
                                      </p:to>
                                    </p:set>
                                    <p:animEffect transition="in" filter="fade">
                                      <p:cBhvr>
                                        <p:cTn id="7" dur="500"/>
                                        <p:tgtEl>
                                          <p:spTgt spid="5">
                                            <p:txEl>
                                              <p:pRg st="12" end="1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7" end="17"/>
                                            </p:txEl>
                                          </p:spTgt>
                                        </p:tgtEl>
                                        <p:attrNameLst>
                                          <p:attrName>style.visibility</p:attrName>
                                        </p:attrNameLst>
                                      </p:cBhvr>
                                      <p:to>
                                        <p:strVal val="visible"/>
                                      </p:to>
                                    </p:set>
                                    <p:animEffect transition="in" filter="fade">
                                      <p:cBhvr>
                                        <p:cTn id="10" dur="500"/>
                                        <p:tgtEl>
                                          <p:spTgt spid="5">
                                            <p:txEl>
                                              <p:pRg st="17" end="1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9" end="19"/>
                                            </p:txEl>
                                          </p:spTgt>
                                        </p:tgtEl>
                                        <p:attrNameLst>
                                          <p:attrName>style.visibility</p:attrName>
                                        </p:attrNameLst>
                                      </p:cBhvr>
                                      <p:to>
                                        <p:strVal val="visible"/>
                                      </p:to>
                                    </p:set>
                                    <p:animEffect transition="in" filter="fade">
                                      <p:cBhvr>
                                        <p:cTn id="13" dur="500"/>
                                        <p:tgtEl>
                                          <p:spTgt spid="5">
                                            <p:txEl>
                                              <p:pRg st="19" end="19"/>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7" end="27"/>
                                            </p:txEl>
                                          </p:spTgt>
                                        </p:tgtEl>
                                        <p:attrNameLst>
                                          <p:attrName>style.visibility</p:attrName>
                                        </p:attrNameLst>
                                      </p:cBhvr>
                                      <p:to>
                                        <p:strVal val="visible"/>
                                      </p:to>
                                    </p:set>
                                    <p:animEffect transition="in" filter="fade">
                                      <p:cBhvr>
                                        <p:cTn id="16" dur="500"/>
                                        <p:tgtEl>
                                          <p:spTgt spid="5">
                                            <p:txEl>
                                              <p:pRg st="27" end="2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13" end="13"/>
                                            </p:txEl>
                                          </p:spTgt>
                                        </p:tgtEl>
                                        <p:attrNameLst>
                                          <p:attrName>style.visibility</p:attrName>
                                        </p:attrNameLst>
                                      </p:cBhvr>
                                      <p:to>
                                        <p:strVal val="visible"/>
                                      </p:to>
                                    </p:set>
                                    <p:animEffect transition="in" filter="fade">
                                      <p:cBhvr>
                                        <p:cTn id="21" dur="500"/>
                                        <p:tgtEl>
                                          <p:spTgt spid="5">
                                            <p:txEl>
                                              <p:pRg st="13" end="1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0" end="20"/>
                                            </p:txEl>
                                          </p:spTgt>
                                        </p:tgtEl>
                                        <p:attrNameLst>
                                          <p:attrName>style.visibility</p:attrName>
                                        </p:attrNameLst>
                                      </p:cBhvr>
                                      <p:to>
                                        <p:strVal val="visible"/>
                                      </p:to>
                                    </p:set>
                                    <p:animEffect transition="in" filter="fade">
                                      <p:cBhvr>
                                        <p:cTn id="24" dur="500"/>
                                        <p:tgtEl>
                                          <p:spTgt spid="5">
                                            <p:txEl>
                                              <p:pRg st="20" end="2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Effect transition="in" filter="fade">
                                      <p:cBhvr>
                                        <p:cTn id="29" dur="500"/>
                                        <p:tgtEl>
                                          <p:spTgt spid="7">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1" end="1"/>
                                            </p:txEl>
                                          </p:spTgt>
                                        </p:tgtEl>
                                        <p:attrNameLst>
                                          <p:attrName>style.visibility</p:attrName>
                                        </p:attrNameLst>
                                      </p:cBhvr>
                                      <p:to>
                                        <p:strVal val="visible"/>
                                      </p:to>
                                    </p:set>
                                    <p:animEffect transition="in" filter="fade">
                                      <p:cBhvr>
                                        <p:cTn id="32" dur="500"/>
                                        <p:tgtEl>
                                          <p:spTgt spid="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animEffect transition="in" filter="fade">
                                      <p:cBhvr>
                                        <p:cTn id="37" dur="500"/>
                                        <p:tgtEl>
                                          <p:spTgt spid="5">
                                            <p:txEl>
                                              <p:pRg st="14" end="1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fade">
                                      <p:cBhvr>
                                        <p:cTn id="42" dur="500"/>
                                        <p:tgtEl>
                                          <p:spTgt spid="5">
                                            <p:txEl>
                                              <p:pRg st="0" end="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 end="1"/>
                                            </p:txEl>
                                          </p:spTgt>
                                        </p:tgtEl>
                                        <p:attrNameLst>
                                          <p:attrName>style.visibility</p:attrName>
                                        </p:attrNameLst>
                                      </p:cBhvr>
                                      <p:to>
                                        <p:strVal val="visible"/>
                                      </p:to>
                                    </p:set>
                                    <p:animEffect transition="in" filter="fade">
                                      <p:cBhvr>
                                        <p:cTn id="45" dur="500"/>
                                        <p:tgtEl>
                                          <p:spTgt spid="5">
                                            <p:txEl>
                                              <p:pRg st="1" end="1"/>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2" end="2"/>
                                            </p:txEl>
                                          </p:spTgt>
                                        </p:tgtEl>
                                        <p:attrNameLst>
                                          <p:attrName>style.visibility</p:attrName>
                                        </p:attrNameLst>
                                      </p:cBhvr>
                                      <p:to>
                                        <p:strVal val="visible"/>
                                      </p:to>
                                    </p:set>
                                    <p:animEffect transition="in" filter="fade">
                                      <p:cBhvr>
                                        <p:cTn id="48" dur="500"/>
                                        <p:tgtEl>
                                          <p:spTgt spid="5">
                                            <p:txEl>
                                              <p:pRg st="2" end="2"/>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3" end="3"/>
                                            </p:txEl>
                                          </p:spTgt>
                                        </p:tgtEl>
                                        <p:attrNameLst>
                                          <p:attrName>style.visibility</p:attrName>
                                        </p:attrNameLst>
                                      </p:cBhvr>
                                      <p:to>
                                        <p:strVal val="visible"/>
                                      </p:to>
                                    </p:set>
                                    <p:animEffect transition="in" filter="fade">
                                      <p:cBhvr>
                                        <p:cTn id="51" dur="500"/>
                                        <p:tgtEl>
                                          <p:spTgt spid="5">
                                            <p:txEl>
                                              <p:pRg st="3" end="3"/>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4" end="4"/>
                                            </p:txEl>
                                          </p:spTgt>
                                        </p:tgtEl>
                                        <p:attrNameLst>
                                          <p:attrName>style.visibility</p:attrName>
                                        </p:attrNameLst>
                                      </p:cBhvr>
                                      <p:to>
                                        <p:strVal val="visible"/>
                                      </p:to>
                                    </p:set>
                                    <p:animEffect transition="in" filter="fade">
                                      <p:cBhvr>
                                        <p:cTn id="54" dur="500"/>
                                        <p:tgtEl>
                                          <p:spTgt spid="5">
                                            <p:txEl>
                                              <p:pRg st="4" end="4"/>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5" end="5"/>
                                            </p:txEl>
                                          </p:spTgt>
                                        </p:tgtEl>
                                        <p:attrNameLst>
                                          <p:attrName>style.visibility</p:attrName>
                                        </p:attrNameLst>
                                      </p:cBhvr>
                                      <p:to>
                                        <p:strVal val="visible"/>
                                      </p:to>
                                    </p:set>
                                    <p:animEffect transition="in" filter="fade">
                                      <p:cBhvr>
                                        <p:cTn id="57" dur="500"/>
                                        <p:tgtEl>
                                          <p:spTgt spid="5">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21" end="21"/>
                                            </p:txEl>
                                          </p:spTgt>
                                        </p:tgtEl>
                                        <p:attrNameLst>
                                          <p:attrName>style.visibility</p:attrName>
                                        </p:attrNameLst>
                                      </p:cBhvr>
                                      <p:to>
                                        <p:strVal val="visible"/>
                                      </p:to>
                                    </p:set>
                                    <p:animEffect transition="in" filter="fade">
                                      <p:cBhvr>
                                        <p:cTn id="62" dur="500"/>
                                        <p:tgtEl>
                                          <p:spTgt spid="5">
                                            <p:txEl>
                                              <p:pRg st="21" end="2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22" end="22"/>
                                            </p:txEl>
                                          </p:spTgt>
                                        </p:tgtEl>
                                        <p:attrNameLst>
                                          <p:attrName>style.visibility</p:attrName>
                                        </p:attrNameLst>
                                      </p:cBhvr>
                                      <p:to>
                                        <p:strVal val="visible"/>
                                      </p:to>
                                    </p:set>
                                    <p:animEffect transition="in" filter="fade">
                                      <p:cBhvr>
                                        <p:cTn id="65" dur="500"/>
                                        <p:tgtEl>
                                          <p:spTgt spid="5">
                                            <p:txEl>
                                              <p:pRg st="22" end="22"/>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5">
                                            <p:txEl>
                                              <p:pRg st="23" end="23"/>
                                            </p:txEl>
                                          </p:spTgt>
                                        </p:tgtEl>
                                        <p:attrNameLst>
                                          <p:attrName>style.visibility</p:attrName>
                                        </p:attrNameLst>
                                      </p:cBhvr>
                                      <p:to>
                                        <p:strVal val="visible"/>
                                      </p:to>
                                    </p:set>
                                    <p:animEffect transition="in" filter="fade">
                                      <p:cBhvr>
                                        <p:cTn id="70" dur="500"/>
                                        <p:tgtEl>
                                          <p:spTgt spid="5">
                                            <p:txEl>
                                              <p:pRg st="23" end="23"/>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2" end="2"/>
                                            </p:txEl>
                                          </p:spTgt>
                                        </p:tgtEl>
                                        <p:attrNameLst>
                                          <p:attrName>style.visibility</p:attrName>
                                        </p:attrNameLst>
                                      </p:cBhvr>
                                      <p:to>
                                        <p:strVal val="visible"/>
                                      </p:to>
                                    </p:set>
                                    <p:animEffect transition="in" filter="fade">
                                      <p:cBhvr>
                                        <p:cTn id="75" dur="500"/>
                                        <p:tgtEl>
                                          <p:spTgt spid="7">
                                            <p:txEl>
                                              <p:pRg st="2" end="2"/>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5">
                                            <p:txEl>
                                              <p:pRg st="24" end="24"/>
                                            </p:txEl>
                                          </p:spTgt>
                                        </p:tgtEl>
                                        <p:attrNameLst>
                                          <p:attrName>style.visibility</p:attrName>
                                        </p:attrNameLst>
                                      </p:cBhvr>
                                      <p:to>
                                        <p:strVal val="visible"/>
                                      </p:to>
                                    </p:set>
                                    <p:animEffect transition="in" filter="fade">
                                      <p:cBhvr>
                                        <p:cTn id="80" dur="500"/>
                                        <p:tgtEl>
                                          <p:spTgt spid="5">
                                            <p:txEl>
                                              <p:pRg st="24" end="24"/>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5" end="25"/>
                                            </p:txEl>
                                          </p:spTgt>
                                        </p:tgtEl>
                                        <p:attrNameLst>
                                          <p:attrName>style.visibility</p:attrName>
                                        </p:attrNameLst>
                                      </p:cBhvr>
                                      <p:to>
                                        <p:strVal val="visible"/>
                                      </p:to>
                                    </p:set>
                                    <p:animEffect transition="in" filter="fade">
                                      <p:cBhvr>
                                        <p:cTn id="83" dur="500"/>
                                        <p:tgtEl>
                                          <p:spTgt spid="5">
                                            <p:txEl>
                                              <p:pRg st="25" end="25"/>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6" end="26"/>
                                            </p:txEl>
                                          </p:spTgt>
                                        </p:tgtEl>
                                        <p:attrNameLst>
                                          <p:attrName>style.visibility</p:attrName>
                                        </p:attrNameLst>
                                      </p:cBhvr>
                                      <p:to>
                                        <p:strVal val="visible"/>
                                      </p:to>
                                    </p:set>
                                    <p:animEffect transition="in" filter="fade">
                                      <p:cBhvr>
                                        <p:cTn id="88" dur="500"/>
                                        <p:tgtEl>
                                          <p:spTgt spid="5">
                                            <p:txEl>
                                              <p:pRg st="26" end="26"/>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mph" presetSubtype="2" fill="hold" nodeType="clickEffect">
                                  <p:stCondLst>
                                    <p:cond delay="0"/>
                                  </p:stCondLst>
                                  <p:childTnLst>
                                    <p:animClr clrSpc="rgb" dir="cw">
                                      <p:cBhvr override="childStyle">
                                        <p:cTn id="97" dur="2000" fill="hold"/>
                                        <p:tgtEl>
                                          <p:spTgt spid="5">
                                            <p:txEl>
                                              <p:pRg st="3" end="3"/>
                                            </p:txEl>
                                          </p:spTgt>
                                        </p:tgtEl>
                                        <p:attrNameLst>
                                          <p:attrName>style.color</p:attrName>
                                        </p:attrNameLst>
                                      </p:cBhvr>
                                      <p:to>
                                        <a:srgbClr val="FF0000"/>
                                      </p:to>
                                    </p:animClr>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5">
                                            <p:txEl>
                                              <p:pRg st="15" end="15"/>
                                            </p:txEl>
                                          </p:spTgt>
                                        </p:tgtEl>
                                        <p:attrNameLst>
                                          <p:attrName>style.visibility</p:attrName>
                                        </p:attrNameLst>
                                      </p:cBhvr>
                                      <p:to>
                                        <p:strVal val="visible"/>
                                      </p:to>
                                    </p:set>
                                    <p:animEffect transition="in" filter="fade">
                                      <p:cBhvr>
                                        <p:cTn id="102" dur="500"/>
                                        <p:tgtEl>
                                          <p:spTgt spid="5">
                                            <p:txEl>
                                              <p:pRg st="15" end="15"/>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4" end="4"/>
                                            </p:txEl>
                                          </p:spTgt>
                                        </p:tgtEl>
                                        <p:attrNameLst>
                                          <p:attrName>style.visibility</p:attrName>
                                        </p:attrNameLst>
                                      </p:cBhvr>
                                      <p:to>
                                        <p:strVal val="visible"/>
                                      </p:to>
                                    </p:set>
                                    <p:animEffect transition="in" filter="fade">
                                      <p:cBhvr>
                                        <p:cTn id="107" dur="500"/>
                                        <p:tgtEl>
                                          <p:spTgt spid="7">
                                            <p:txEl>
                                              <p:pRg st="4" end="4"/>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5">
                                            <p:txEl>
                                              <p:pRg st="16" end="16"/>
                                            </p:txEl>
                                          </p:spTgt>
                                        </p:tgtEl>
                                        <p:attrNameLst>
                                          <p:attrName>style.visibility</p:attrName>
                                        </p:attrNameLst>
                                      </p:cBhvr>
                                      <p:to>
                                        <p:strVal val="visible"/>
                                      </p:to>
                                    </p:set>
                                    <p:animEffect transition="in" filter="fade">
                                      <p:cBhvr>
                                        <p:cTn id="112" dur="500"/>
                                        <p:tgtEl>
                                          <p:spTgt spid="5">
                                            <p:txEl>
                                              <p:pRg st="16" end="16"/>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7">
                                            <p:txEl>
                                              <p:pRg st="5" end="5"/>
                                            </p:txEl>
                                          </p:spTgt>
                                        </p:tgtEl>
                                        <p:attrNameLst>
                                          <p:attrName>style.visibility</p:attrName>
                                        </p:attrNameLst>
                                      </p:cBhvr>
                                      <p:to>
                                        <p:strVal val="visible"/>
                                      </p:to>
                                    </p:set>
                                    <p:animEffect transition="in" filter="fade">
                                      <p:cBhvr>
                                        <p:cTn id="11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04B1C-CB08-0E61-503D-AF23F673565E}"/>
              </a:ext>
            </a:extLst>
          </p:cNvPr>
          <p:cNvSpPr>
            <a:spLocks noGrp="1"/>
          </p:cNvSpPr>
          <p:nvPr>
            <p:ph type="title"/>
          </p:nvPr>
        </p:nvSpPr>
        <p:spPr/>
        <p:txBody>
          <a:bodyPr/>
          <a:lstStyle/>
          <a:p>
            <a:r>
              <a:rPr lang="ru-RU" dirty="0"/>
              <a:t>Чередуем проверку флага со сном</a:t>
            </a:r>
            <a:endParaRPr lang="en-US" dirty="0"/>
          </a:p>
        </p:txBody>
      </p:sp>
      <p:sp>
        <p:nvSpPr>
          <p:cNvPr id="4" name="TextBox 3">
            <a:extLst>
              <a:ext uri="{FF2B5EF4-FFF2-40B4-BE49-F238E27FC236}">
                <a16:creationId xmlns:a16="http://schemas.microsoft.com/office/drawing/2014/main" id="{6B917FFC-BE17-AFE2-917F-EF354E06110C}"/>
              </a:ext>
            </a:extLst>
          </p:cNvPr>
          <p:cNvSpPr txBox="1"/>
          <p:nvPr/>
        </p:nvSpPr>
        <p:spPr>
          <a:xfrm>
            <a:off x="838200" y="1690688"/>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WaitForFlag</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Проверяем наступление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 перед следующей </a:t>
            </a:r>
            <a:r>
              <a:rPr lang="ru-RU" b="0" dirty="0" err="1">
                <a:solidFill>
                  <a:srgbClr val="008000"/>
                </a:solidFill>
                <a:effectLst/>
                <a:latin typeface="Consolas" panose="020B0609020204030204" pitchFamily="49" charset="0"/>
              </a:rPr>
              <a:t>проверой</a:t>
            </a:r>
            <a:r>
              <a:rPr lang="ru-RU" b="0" dirty="0">
                <a:solidFill>
                  <a:srgbClr val="008000"/>
                </a:solidFill>
                <a:effectLst/>
                <a:latin typeface="Consolas" panose="020B0609020204030204" pitchFamily="49" charset="0"/>
              </a:rPr>
              <a:t>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unlock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Освобождаем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100ms</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Спим, чтобы не тратить время </a:t>
            </a:r>
            <a:r>
              <a:rPr lang="en-US" b="0" dirty="0">
                <a:solidFill>
                  <a:srgbClr val="008000"/>
                </a:solidFill>
                <a:effectLst/>
                <a:latin typeface="Consolas" panose="020B0609020204030204" pitchFamily="49" charset="0"/>
              </a:rPr>
              <a:t>CPU</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08F5355-425A-1EEF-D4C3-ABFC38CEE979}"/>
              </a:ext>
            </a:extLst>
          </p:cNvPr>
          <p:cNvSpPr txBox="1"/>
          <p:nvPr/>
        </p:nvSpPr>
        <p:spPr>
          <a:xfrm>
            <a:off x="6241143" y="4950323"/>
            <a:ext cx="5689600"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11</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2977529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6" end="6"/>
                                            </p:txEl>
                                          </p:spTgt>
                                        </p:tgtEl>
                                        <p:attrNameLst>
                                          <p:attrName>style.visibility</p:attrName>
                                        </p:attrNameLst>
                                      </p:cBhvr>
                                      <p:to>
                                        <p:strVal val="visible"/>
                                      </p:to>
                                    </p:set>
                                    <p:animEffect transition="in" filter="fade">
                                      <p:cBhvr>
                                        <p:cTn id="10" dur="500"/>
                                        <p:tgtEl>
                                          <p:spTgt spid="4">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9" end="9"/>
                                            </p:txEl>
                                          </p:spTgt>
                                        </p:tgtEl>
                                        <p:attrNameLst>
                                          <p:attrName>style.visibility</p:attrName>
                                        </p:attrNameLst>
                                      </p:cBhvr>
                                      <p:to>
                                        <p:strVal val="visible"/>
                                      </p:to>
                                    </p:set>
                                    <p:animEffect transition="in" filter="fade">
                                      <p:cBhvr>
                                        <p:cTn id="13" dur="500"/>
                                        <p:tgtEl>
                                          <p:spTgt spid="4">
                                            <p:txEl>
                                              <p:pRg st="9" end="9"/>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animEffect transition="in" filter="fade">
                                      <p:cBhvr>
                                        <p:cTn id="23" dur="500"/>
                                        <p:tgtEl>
                                          <p:spTgt spid="4">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5" end="5"/>
                                            </p:txEl>
                                          </p:spTgt>
                                        </p:tgtEl>
                                        <p:attrNameLst>
                                          <p:attrName>style.visibility</p:attrName>
                                        </p:attrNameLst>
                                      </p:cBhvr>
                                      <p:to>
                                        <p:strVal val="visible"/>
                                      </p:to>
                                    </p:set>
                                    <p:animEffect transition="in" filter="fade">
                                      <p:cBhvr>
                                        <p:cTn id="33" dur="500"/>
                                        <p:tgtEl>
                                          <p:spTgt spid="4">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13AD-A93A-0EB4-9A82-E9AA6E6819B5}"/>
              </a:ext>
            </a:extLst>
          </p:cNvPr>
          <p:cNvSpPr>
            <a:spLocks noGrp="1"/>
          </p:cNvSpPr>
          <p:nvPr>
            <p:ph type="title"/>
          </p:nvPr>
        </p:nvSpPr>
        <p:spPr/>
        <p:txBody>
          <a:bodyPr/>
          <a:lstStyle/>
          <a:p>
            <a:r>
              <a:rPr lang="ru-RU" dirty="0"/>
              <a:t>Условные переменные</a:t>
            </a:r>
            <a:endParaRPr lang="en-US" dirty="0"/>
          </a:p>
        </p:txBody>
      </p:sp>
      <p:sp>
        <p:nvSpPr>
          <p:cNvPr id="3" name="Text Placeholder 2">
            <a:extLst>
              <a:ext uri="{FF2B5EF4-FFF2-40B4-BE49-F238E27FC236}">
                <a16:creationId xmlns:a16="http://schemas.microsoft.com/office/drawing/2014/main" id="{202587C7-3170-0FBB-F3FC-B002DB1A737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43326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2C73-87E9-AEC9-0156-9DDF3B831921}"/>
              </a:ext>
            </a:extLst>
          </p:cNvPr>
          <p:cNvSpPr>
            <a:spLocks noGrp="1"/>
          </p:cNvSpPr>
          <p:nvPr>
            <p:ph type="title"/>
          </p:nvPr>
        </p:nvSpPr>
        <p:spPr/>
        <p:txBody>
          <a:bodyPr/>
          <a:lstStyle/>
          <a:p>
            <a:r>
              <a:rPr lang="ru-RU" dirty="0"/>
              <a:t>Условные переменные приходят на помощь</a:t>
            </a:r>
            <a:endParaRPr lang="en-US" dirty="0"/>
          </a:p>
        </p:txBody>
      </p:sp>
      <p:sp>
        <p:nvSpPr>
          <p:cNvPr id="3" name="Content Placeholder 2">
            <a:extLst>
              <a:ext uri="{FF2B5EF4-FFF2-40B4-BE49-F238E27FC236}">
                <a16:creationId xmlns:a16="http://schemas.microsoft.com/office/drawing/2014/main" id="{B7F56267-8D9F-7765-DBC6-B6FDD8AA63DF}"/>
              </a:ext>
            </a:extLst>
          </p:cNvPr>
          <p:cNvSpPr>
            <a:spLocks noGrp="1"/>
          </p:cNvSpPr>
          <p:nvPr>
            <p:ph idx="1"/>
          </p:nvPr>
        </p:nvSpPr>
        <p:spPr/>
        <p:txBody>
          <a:bodyPr/>
          <a:lstStyle/>
          <a:p>
            <a:r>
              <a:rPr lang="ru-RU" dirty="0"/>
              <a:t>Стандартная библиотека предоставляет классы</a:t>
            </a:r>
            <a:r>
              <a:rPr lang="en-US" dirty="0"/>
              <a:t> </a:t>
            </a:r>
            <a:r>
              <a:rPr lang="ru-RU" dirty="0"/>
              <a:t>условных переменных</a:t>
            </a:r>
          </a:p>
          <a:p>
            <a:pPr lvl="1"/>
            <a:r>
              <a:rPr lang="ru-RU" dirty="0"/>
              <a:t> </a:t>
            </a:r>
            <a:r>
              <a:rPr lang="en-US" dirty="0">
                <a:latin typeface="Consolas" panose="020B0609020204030204" pitchFamily="49" charset="0"/>
              </a:rPr>
              <a:t>std::</a:t>
            </a:r>
            <a:r>
              <a:rPr lang="en-US" dirty="0" err="1">
                <a:latin typeface="Consolas" panose="020B0609020204030204" pitchFamily="49" charset="0"/>
              </a:rPr>
              <a:t>condition_variable</a:t>
            </a:r>
            <a:r>
              <a:rPr lang="en-US" dirty="0"/>
              <a:t> </a:t>
            </a:r>
            <a:r>
              <a:rPr lang="ru-RU" dirty="0"/>
              <a:t>— работает только с </a:t>
            </a:r>
            <a:r>
              <a:rPr lang="en-US" dirty="0">
                <a:latin typeface="Consolas" panose="020B0609020204030204" pitchFamily="49" charset="0"/>
              </a:rPr>
              <a:t>std::</a:t>
            </a:r>
            <a:r>
              <a:rPr lang="en-US" dirty="0" err="1">
                <a:latin typeface="Consolas" panose="020B0609020204030204" pitchFamily="49" charset="0"/>
              </a:rPr>
              <a:t>unique_lock</a:t>
            </a:r>
            <a:r>
              <a:rPr lang="en-US" dirty="0">
                <a:latin typeface="Consolas" panose="020B0609020204030204" pitchFamily="49" charset="0"/>
              </a:rPr>
              <a:t>&lt;std::mutex&gt;</a:t>
            </a:r>
            <a:endParaRPr lang="ru-RU" dirty="0">
              <a:latin typeface="Consolas" panose="020B0609020204030204" pitchFamily="49" charset="0"/>
            </a:endParaRPr>
          </a:p>
          <a:p>
            <a:pPr lvl="1"/>
            <a:r>
              <a:rPr lang="ru-RU" dirty="0"/>
              <a:t>и </a:t>
            </a:r>
            <a:r>
              <a:rPr lang="en-US" dirty="0">
                <a:latin typeface="Consolas" panose="020B0609020204030204" pitchFamily="49" charset="0"/>
              </a:rPr>
              <a:t>std::</a:t>
            </a:r>
            <a:r>
              <a:rPr lang="en-US" dirty="0" err="1">
                <a:latin typeface="Consolas" panose="020B0609020204030204" pitchFamily="49" charset="0"/>
              </a:rPr>
              <a:t>condition_variable_any</a:t>
            </a:r>
            <a:r>
              <a:rPr lang="ru-RU" dirty="0"/>
              <a:t> и —</a:t>
            </a:r>
            <a:r>
              <a:rPr lang="en-US" dirty="0"/>
              <a:t> </a:t>
            </a:r>
            <a:r>
              <a:rPr lang="ru-RU" dirty="0"/>
              <a:t>работает с любым классом с методами </a:t>
            </a:r>
            <a:r>
              <a:rPr lang="en-US" dirty="0">
                <a:latin typeface="Consolas" panose="020B0609020204030204" pitchFamily="49" charset="0"/>
              </a:rPr>
              <a:t>lock</a:t>
            </a:r>
            <a:r>
              <a:rPr lang="en-US" dirty="0"/>
              <a:t> </a:t>
            </a:r>
            <a:r>
              <a:rPr lang="ru-RU" dirty="0"/>
              <a:t>и</a:t>
            </a:r>
            <a:r>
              <a:rPr lang="en-US" dirty="0"/>
              <a:t> </a:t>
            </a:r>
            <a:r>
              <a:rPr lang="en-US" dirty="0">
                <a:latin typeface="Consolas" panose="020B0609020204030204" pitchFamily="49" charset="0"/>
              </a:rPr>
              <a:t>unlock</a:t>
            </a:r>
            <a:r>
              <a:rPr lang="en-US" dirty="0"/>
              <a:t>.</a:t>
            </a:r>
            <a:endParaRPr lang="ru-RU" dirty="0">
              <a:latin typeface="Consolas" panose="020B0609020204030204" pitchFamily="49" charset="0"/>
            </a:endParaRPr>
          </a:p>
          <a:p>
            <a:r>
              <a:rPr lang="ru-RU" dirty="0"/>
              <a:t>Это примитивы синхронизации, которые блокируют работу одного или нескольких потоков, пока другой поток не изменит некоторое условие и не уведомит ожидающие потоки</a:t>
            </a:r>
          </a:p>
          <a:p>
            <a:pPr lvl="1"/>
            <a:r>
              <a:rPr lang="ru-RU" dirty="0"/>
              <a:t>Для уведомления служат методы </a:t>
            </a:r>
            <a:r>
              <a:rPr lang="en-US" dirty="0" err="1">
                <a:latin typeface="Consolas" panose="020B0609020204030204" pitchFamily="49" charset="0"/>
              </a:rPr>
              <a:t>notify_one</a:t>
            </a:r>
            <a:r>
              <a:rPr lang="en-US" dirty="0">
                <a:latin typeface="Consolas" panose="020B0609020204030204" pitchFamily="49" charset="0"/>
              </a:rPr>
              <a:t>()</a:t>
            </a:r>
            <a:r>
              <a:rPr lang="en-US" dirty="0"/>
              <a:t> </a:t>
            </a:r>
            <a:r>
              <a:rPr lang="ru-RU" dirty="0"/>
              <a:t>или</a:t>
            </a:r>
            <a:r>
              <a:rPr lang="en-US" dirty="0"/>
              <a:t> </a:t>
            </a:r>
            <a:r>
              <a:rPr lang="en-US" dirty="0" err="1">
                <a:latin typeface="Consolas" panose="020B0609020204030204" pitchFamily="49" charset="0"/>
              </a:rPr>
              <a:t>notify_all</a:t>
            </a:r>
            <a:r>
              <a:rPr lang="en-US" dirty="0">
                <a:latin typeface="Consolas" panose="020B0609020204030204" pitchFamily="49" charset="0"/>
              </a:rPr>
              <a:t>()</a:t>
            </a:r>
          </a:p>
        </p:txBody>
      </p:sp>
    </p:spTree>
    <p:extLst>
      <p:ext uri="{BB962C8B-B14F-4D97-AF65-F5344CB8AC3E}">
        <p14:creationId xmlns:p14="http://schemas.microsoft.com/office/powerpoint/2010/main" val="262836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4159-AEA8-BF5F-B5FE-1A454FD7B396}"/>
              </a:ext>
            </a:extLst>
          </p:cNvPr>
          <p:cNvSpPr>
            <a:spLocks noGrp="1"/>
          </p:cNvSpPr>
          <p:nvPr>
            <p:ph type="title"/>
          </p:nvPr>
        </p:nvSpPr>
        <p:spPr/>
        <p:txBody>
          <a:bodyPr/>
          <a:lstStyle/>
          <a:p>
            <a:r>
              <a:rPr lang="ru-RU" dirty="0"/>
              <a:t>Использование </a:t>
            </a:r>
            <a:r>
              <a:rPr lang="en-US" dirty="0" err="1"/>
              <a:t>condition_variable</a:t>
            </a:r>
            <a:endParaRPr lang="en-US" dirty="0"/>
          </a:p>
        </p:txBody>
      </p:sp>
      <p:sp>
        <p:nvSpPr>
          <p:cNvPr id="4" name="TextBox 3">
            <a:extLst>
              <a:ext uri="{FF2B5EF4-FFF2-40B4-BE49-F238E27FC236}">
                <a16:creationId xmlns:a16="http://schemas.microsoft.com/office/drawing/2014/main" id="{85156873-5825-8282-E55C-079641C3DF3D}"/>
              </a:ext>
            </a:extLst>
          </p:cNvPr>
          <p:cNvSpPr txBox="1"/>
          <p:nvPr/>
        </p:nvSpPr>
        <p:spPr>
          <a:xfrm>
            <a:off x="838199" y="1690688"/>
            <a:ext cx="10709787" cy="5016758"/>
          </a:xfrm>
          <a:prstGeom prst="rect">
            <a:avLst/>
          </a:prstGeom>
          <a:noFill/>
        </p:spPr>
        <p:txBody>
          <a:bodyPr wrap="square">
            <a:spAutoFit/>
          </a:bodyPr>
          <a:lstStyle/>
          <a:p>
            <a:r>
              <a:rPr lang="en-US" sz="1600" b="0" dirty="0">
                <a:solidFill>
                  <a:srgbClr val="808080"/>
                </a:solidFill>
                <a:effectLst/>
                <a:latin typeface="Consolas" panose="020B0609020204030204" pitchFamily="49" charset="0"/>
              </a:rPr>
              <a:t>#include</a:t>
            </a:r>
            <a:r>
              <a:rPr lang="en-US" sz="1600" b="0" dirty="0">
                <a:solidFill>
                  <a:srgbClr val="000000"/>
                </a:solidFill>
                <a:effectLst/>
                <a:latin typeface="Consolas" panose="020B0609020204030204" pitchFamily="49" charset="0"/>
              </a:rPr>
              <a:t> </a:t>
            </a:r>
            <a:r>
              <a:rPr lang="en-US" sz="1600" b="0" dirty="0">
                <a:solidFill>
                  <a:srgbClr val="E21F1F"/>
                </a:solidFill>
                <a:effectLst/>
                <a:latin typeface="Consolas" panose="020B0609020204030204" pitchFamily="49" charset="0"/>
              </a:rPr>
              <a:t>&lt;</a:t>
            </a:r>
            <a:r>
              <a:rPr lang="en-US" sz="1600" b="0" dirty="0" err="1">
                <a:solidFill>
                  <a:srgbClr val="A31515"/>
                </a:solidFill>
                <a:effectLst/>
                <a:latin typeface="Consolas" panose="020B0609020204030204" pitchFamily="49" charset="0"/>
              </a:rPr>
              <a:t>condition_variable</a:t>
            </a:r>
            <a:r>
              <a:rPr lang="en-US" sz="1600" b="0" dirty="0">
                <a:solidFill>
                  <a:srgbClr val="E21F1F"/>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bool</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false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condition_variable</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waitingThread</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wait</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dirty="0">
                <a:solidFill>
                  <a:srgbClr val="008000"/>
                </a:solidFill>
                <a:latin typeface="Consolas" panose="020B0609020204030204" pitchFamily="49" charset="0"/>
              </a:rPr>
              <a:t>// </a:t>
            </a:r>
            <a:r>
              <a:rPr lang="ru-RU" sz="1600" dirty="0">
                <a:solidFill>
                  <a:srgbClr val="008000"/>
                </a:solidFill>
                <a:latin typeface="Consolas" panose="020B0609020204030204" pitchFamily="49" charset="0"/>
              </a:rPr>
              <a:t>Ждём, пока </a:t>
            </a:r>
            <a:r>
              <a:rPr lang="en-US" sz="1600" dirty="0">
                <a:solidFill>
                  <a:srgbClr val="008000"/>
                </a:solidFill>
                <a:latin typeface="Consolas" panose="020B0609020204030204" pitchFamily="49" charset="0"/>
              </a:rPr>
              <a:t>flag </a:t>
            </a:r>
            <a:r>
              <a:rPr lang="ru-RU" sz="1600" dirty="0">
                <a:solidFill>
                  <a:srgbClr val="008000"/>
                </a:solidFill>
                <a:latin typeface="Consolas" panose="020B0609020204030204" pitchFamily="49" charset="0"/>
              </a:rPr>
              <a:t>не будет равен </a:t>
            </a:r>
            <a:r>
              <a:rPr lang="en-US" sz="1600" dirty="0">
                <a:solidFill>
                  <a:srgbClr val="008000"/>
                </a:solidFill>
                <a:latin typeface="Consolas" panose="020B0609020204030204" pitchFamily="49" charset="0"/>
              </a:rPr>
              <a:t>true</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Waiting complete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lock_guard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true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notify_one</a:t>
            </a:r>
            <a:r>
              <a:rPr lang="en-US" sz="1600" b="0" dirty="0">
                <a:solidFill>
                  <a:srgbClr val="000000"/>
                </a:solidFill>
                <a:effectLs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Уведомляем ожидающий поток</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8710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fade">
                                      <p:cBhvr>
                                        <p:cTn id="7" dur="500"/>
                                        <p:tgtEl>
                                          <p:spTgt spid="4">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7" end="7"/>
                                            </p:txEl>
                                          </p:spTgt>
                                        </p:tgtEl>
                                        <p:attrNameLst>
                                          <p:attrName>style.visibility</p:attrName>
                                        </p:attrNameLst>
                                      </p:cBhvr>
                                      <p:to>
                                        <p:strVal val="visible"/>
                                      </p:to>
                                    </p:set>
                                    <p:animEffect transition="in" filter="fade">
                                      <p:cBhvr>
                                        <p:cTn id="10" dur="500"/>
                                        <p:tgtEl>
                                          <p:spTgt spid="4">
                                            <p:txEl>
                                              <p:pRg st="7" end="7"/>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2" end="12"/>
                                            </p:txEl>
                                          </p:spTgt>
                                        </p:tgtEl>
                                        <p:attrNameLst>
                                          <p:attrName>style.visibility</p:attrName>
                                        </p:attrNameLst>
                                      </p:cBhvr>
                                      <p:to>
                                        <p:strVal val="visible"/>
                                      </p:to>
                                    </p:set>
                                    <p:animEffect transition="in" filter="fade">
                                      <p:cBhvr>
                                        <p:cTn id="15" dur="500"/>
                                        <p:tgtEl>
                                          <p:spTgt spid="4">
                                            <p:txEl>
                                              <p:pRg st="12" end="1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3" end="13"/>
                                            </p:txEl>
                                          </p:spTgt>
                                        </p:tgtEl>
                                        <p:attrNameLst>
                                          <p:attrName>style.visibility</p:attrName>
                                        </p:attrNameLst>
                                      </p:cBhvr>
                                      <p:to>
                                        <p:strVal val="visible"/>
                                      </p:to>
                                    </p:set>
                                    <p:animEffect transition="in" filter="fade">
                                      <p:cBhvr>
                                        <p:cTn id="18" dur="500"/>
                                        <p:tgtEl>
                                          <p:spTgt spid="4">
                                            <p:txEl>
                                              <p:pRg st="13" end="1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4" end="14"/>
                                            </p:txEl>
                                          </p:spTgt>
                                        </p:tgtEl>
                                        <p:attrNameLst>
                                          <p:attrName>style.visibility</p:attrName>
                                        </p:attrNameLst>
                                      </p:cBhvr>
                                      <p:to>
                                        <p:strVal val="visible"/>
                                      </p:to>
                                    </p:set>
                                    <p:animEffect transition="in" filter="fade">
                                      <p:cBhvr>
                                        <p:cTn id="21" dur="500"/>
                                        <p:tgtEl>
                                          <p:spTgt spid="4">
                                            <p:txEl>
                                              <p:pRg st="14" end="1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15" end="15"/>
                                            </p:txEl>
                                          </p:spTgt>
                                        </p:tgtEl>
                                        <p:attrNameLst>
                                          <p:attrName>style.visibility</p:attrName>
                                        </p:attrNameLst>
                                      </p:cBhvr>
                                      <p:to>
                                        <p:strVal val="visible"/>
                                      </p:to>
                                    </p:set>
                                    <p:animEffect transition="in" filter="fade">
                                      <p:cBhvr>
                                        <p:cTn id="24" dur="500"/>
                                        <p:tgtEl>
                                          <p:spTgt spid="4">
                                            <p:txEl>
                                              <p:pRg st="15" end="1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16" end="16"/>
                                            </p:txEl>
                                          </p:spTgt>
                                        </p:tgtEl>
                                        <p:attrNameLst>
                                          <p:attrName>style.visibility</p:attrName>
                                        </p:attrNameLst>
                                      </p:cBhvr>
                                      <p:to>
                                        <p:strVal val="visible"/>
                                      </p:to>
                                    </p:set>
                                    <p:animEffect transition="in" filter="fade">
                                      <p:cBhvr>
                                        <p:cTn id="29" dur="500"/>
                                        <p:tgtEl>
                                          <p:spTgt spid="4">
                                            <p:txEl>
                                              <p:pRg st="16" end="1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8" end="8"/>
                                            </p:txEl>
                                          </p:spTgt>
                                        </p:tgtEl>
                                        <p:attrNameLst>
                                          <p:attrName>style.visibility</p:attrName>
                                        </p:attrNameLst>
                                      </p:cBhvr>
                                      <p:to>
                                        <p:strVal val="visible"/>
                                      </p:to>
                                    </p:set>
                                    <p:animEffect transition="in" filter="fade">
                                      <p:cBhvr>
                                        <p:cTn id="34"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5585</TotalTime>
  <Words>4180</Words>
  <Application>Microsoft Office PowerPoint</Application>
  <PresentationFormat>Widescreen</PresentationFormat>
  <Paragraphs>481</Paragraphs>
  <Slides>33</Slides>
  <Notes>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Aptos</vt:lpstr>
      <vt:lpstr>Aptos Display</vt:lpstr>
      <vt:lpstr>Arial</vt:lpstr>
      <vt:lpstr>Consolas</vt:lpstr>
      <vt:lpstr>Impact</vt:lpstr>
      <vt:lpstr>Segoe UI</vt:lpstr>
      <vt:lpstr>Office Theme</vt:lpstr>
      <vt:lpstr>Синхронизация операций между потоками</vt:lpstr>
      <vt:lpstr>Синхронизация операций между потоками</vt:lpstr>
      <vt:lpstr>Синхронизаци операций между потоками</vt:lpstr>
      <vt:lpstr>Ожидание наступления события</vt:lpstr>
      <vt:lpstr>PowerPoint Presentation</vt:lpstr>
      <vt:lpstr>Чередуем проверку флага со сном</vt:lpstr>
      <vt:lpstr>Условные переменные</vt:lpstr>
      <vt:lpstr>Условные переменные приходят на помощь</vt:lpstr>
      <vt:lpstr>Использование condition_variable</vt:lpstr>
      <vt:lpstr>Ложные пробуждения (spurious wakeups)</vt:lpstr>
      <vt:lpstr>PowerPoint Presentation</vt:lpstr>
      <vt:lpstr>PowerPoint Presentation</vt:lpstr>
      <vt:lpstr>Стек с ожиданием</vt:lpstr>
      <vt:lpstr>PowerPoint Presentation</vt:lpstr>
      <vt:lpstr>PowerPoint Presentation</vt:lpstr>
      <vt:lpstr>std::latch (защёлка)</vt:lpstr>
      <vt:lpstr>std::latch</vt:lpstr>
      <vt:lpstr>Задача</vt:lpstr>
      <vt:lpstr>PowerPoint Presentation</vt:lpstr>
      <vt:lpstr>Барьер</vt:lpstr>
      <vt:lpstr>Барьер</vt:lpstr>
      <vt:lpstr>PowerPoint Presentation</vt:lpstr>
      <vt:lpstr>Остановка работы потоков</vt:lpstr>
      <vt:lpstr>std::stop_token и std::stop_source</vt:lpstr>
      <vt:lpstr>Останавливаем поток вызовом метода request_stop</vt:lpstr>
      <vt:lpstr>PowerPoint Presentation</vt:lpstr>
      <vt:lpstr>std::stop_callback</vt:lpstr>
      <vt:lpstr>Получение результатов фоновых задач</vt:lpstr>
      <vt:lpstr>Асинхронные задачи</vt:lpstr>
      <vt:lpstr>PowerPoint Presentation</vt:lpstr>
      <vt:lpstr>To be continued</vt:lpstr>
      <vt:lpstr>Список литературы</vt:lpstr>
      <vt:lpstr>Вопросы?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Алексей Малов</dc:creator>
  <cp:lastModifiedBy>Алексей Малов</cp:lastModifiedBy>
  <cp:revision>36</cp:revision>
  <dcterms:created xsi:type="dcterms:W3CDTF">2025-02-03T14:52:05Z</dcterms:created>
  <dcterms:modified xsi:type="dcterms:W3CDTF">2025-03-03T20:02:59Z</dcterms:modified>
</cp:coreProperties>
</file>

<file path=docProps/thumbnail.jpeg>
</file>